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96" r:id="rId3"/>
    <p:sldId id="297" r:id="rId4"/>
    <p:sldId id="298" r:id="rId5"/>
    <p:sldId id="299" r:id="rId6"/>
    <p:sldId id="302" r:id="rId7"/>
    <p:sldId id="301" r:id="rId8"/>
    <p:sldId id="303" r:id="rId9"/>
    <p:sldId id="304" r:id="rId10"/>
    <p:sldId id="305" r:id="rId11"/>
    <p:sldId id="306" r:id="rId12"/>
    <p:sldId id="309" r:id="rId13"/>
    <p:sldId id="307" r:id="rId14"/>
    <p:sldId id="320" r:id="rId15"/>
    <p:sldId id="311" r:id="rId16"/>
    <p:sldId id="310" r:id="rId17"/>
    <p:sldId id="308" r:id="rId18"/>
    <p:sldId id="312" r:id="rId19"/>
    <p:sldId id="314" r:id="rId20"/>
    <p:sldId id="322" r:id="rId21"/>
    <p:sldId id="323" r:id="rId22"/>
    <p:sldId id="315" r:id="rId23"/>
    <p:sldId id="316" r:id="rId24"/>
    <p:sldId id="321" r:id="rId25"/>
    <p:sldId id="317" r:id="rId26"/>
    <p:sldId id="318" r:id="rId27"/>
    <p:sldId id="31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E40"/>
    <a:srgbClr val="16B221"/>
    <a:srgbClr val="19CD26"/>
    <a:srgbClr val="50EA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96" d="100"/>
          <a:sy n="96" d="100"/>
        </p:scale>
        <p:origin x="15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18:46:53.769"/>
    </inkml:context>
    <inkml:brush xml:id="br0">
      <inkml:brushProperty name="width" value="0.05" units="cm"/>
      <inkml:brushProperty name="height" value="0.05" units="cm"/>
      <inkml:brushProperty name="color" value="#66CC00"/>
    </inkml:brush>
  </inkml:definitions>
  <inkml:trace contextRef="#ctx0" brushRef="#br0">0 0 24575,'0'381'-1365,"0"-362"-5461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18:47:08.424"/>
    </inkml:context>
    <inkml:brush xml:id="br0">
      <inkml:brushProperty name="width" value="0.05" units="cm"/>
      <inkml:brushProperty name="height" value="0.05" units="cm"/>
      <inkml:brushProperty name="color" value="#66CC00"/>
    </inkml:brush>
  </inkml:definitions>
  <inkml:trace contextRef="#ctx0" brushRef="#br0">156 1 24575,'0'3'0,"0"4"0,1 8 0,-1 3 0,0 6 0,0 2 0,0-1 0,0-1 0,0-2 0,0-1 0,0-1 0,0-5-8191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18:47:11.124"/>
    </inkml:context>
    <inkml:brush xml:id="br0">
      <inkml:brushProperty name="width" value="0.05" units="cm"/>
      <inkml:brushProperty name="height" value="0.05" units="cm"/>
      <inkml:brushProperty name="color" value="#66CC00"/>
    </inkml:brush>
  </inkml:definitions>
  <inkml:trace contextRef="#ctx0" brushRef="#br0">34 1 24575,'0'3'0,"0"7"0,0 6 0,0 5 0,0 3 0,0 1 0,0-2 0,-6 0 0,-2-2 0,0-2 0,2 0 0,1-3-8191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18:47:11.703"/>
    </inkml:context>
    <inkml:brush xml:id="br0">
      <inkml:brushProperty name="width" value="0.05" units="cm"/>
      <inkml:brushProperty name="height" value="0.05" units="cm"/>
      <inkml:brushProperty name="color" value="#66CC00"/>
    </inkml:brush>
  </inkml:definitions>
  <inkml:trace contextRef="#ctx0" brushRef="#br0">3 1 24575,'3'0'0,"1"3"0,0 4 0,-1 4 0,-1 4 0,0 1 0,-2 2 0,1 1 0,-1 1 0,-1-1 0,1-3-8191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18:47:12.357"/>
    </inkml:context>
    <inkml:brush xml:id="br0">
      <inkml:brushProperty name="width" value="0.05" units="cm"/>
      <inkml:brushProperty name="height" value="0.05" units="cm"/>
      <inkml:brushProperty name="color" value="#66CC00"/>
    </inkml:brush>
  </inkml:definitions>
  <inkml:trace contextRef="#ctx0" brushRef="#br0">1 0 24575,'0'3'0,"0"5"0,0 3 0,0 4 0,0-2-8191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18:47:13.095"/>
    </inkml:context>
    <inkml:brush xml:id="br0">
      <inkml:brushProperty name="width" value="0.05" units="cm"/>
      <inkml:brushProperty name="height" value="0.05" units="cm"/>
      <inkml:brushProperty name="color" value="#66CC00"/>
    </inkml:brush>
  </inkml:definitions>
  <inkml:trace contextRef="#ctx0" brushRef="#br0">126 126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18:47:14.667"/>
    </inkml:context>
    <inkml:brush xml:id="br0">
      <inkml:brushProperty name="width" value="0.05" units="cm"/>
      <inkml:brushProperty name="height" value="0.05" units="cm"/>
      <inkml:brushProperty name="color" value="#66CC00"/>
    </inkml:brush>
  </inkml:definitions>
  <inkml:trace contextRef="#ctx0" brushRef="#br0">145 609 24575,'0'-12'0,"0"4"0,0 0 0,1 0 0,-1-1 0,3-8 0,-2 14 0,0 1 0,0-1 0,0 0 0,0 1 0,1-1 0,-1 1 0,1-1 0,-1 1 0,1 0 0,0-1 0,0 1 0,0 0 0,0 0 0,0 1 0,5-4 0,5-3 0,0 0 0,0-1 0,-1 0 0,0-1 0,0-1 0,-1 1 0,-1-2 0,0 1 0,0-1 0,7-15 0,-3 3 0,-5 12 0,-1 0 0,0 0 0,-1-1 0,-1 0 0,0 0 0,0-1 0,-2 1 0,0-1 0,2-17 0,-4-9 0,-5-55 0,3 92 0,0 0 0,0 0 0,0 0 0,0 0 0,-1 0 0,1 0 0,-1 1 0,0-1 0,0 1 0,0-1 0,0 1 0,-1-1 0,1 1 0,0 0 0,-1 0 0,0 0 0,1 1 0,-1-1 0,0 1 0,0-1 0,0 1 0,0 0 0,-4-1 0,-6-2 0,0 0 0,-1 0 0,-27-2 0,-107 4 129,86 4-1623,44-2-5332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18:46:54.577"/>
    </inkml:context>
    <inkml:brush xml:id="br0">
      <inkml:brushProperty name="width" value="0.05" units="cm"/>
      <inkml:brushProperty name="height" value="0.05" units="cm"/>
      <inkml:brushProperty name="color" value="#66CC00"/>
    </inkml:brush>
  </inkml:definitions>
  <inkml:trace contextRef="#ctx0" brushRef="#br0">0 0 24575,'0'3'0,"0"5"0,0 3 0,0 3 0,3 3 0,2 1 0,-1 1 0,-1 0 0,-1 4 0,0 0 0,-2 0 0,1-1 0,-1-1 0,0-2 0,-1 4 0,1 0 0,0-1 0,0-4-8191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18:46:55.311"/>
    </inkml:context>
    <inkml:brush xml:id="br0">
      <inkml:brushProperty name="width" value="0.05" units="cm"/>
      <inkml:brushProperty name="height" value="0.05" units="cm"/>
      <inkml:brushProperty name="color" value="#66CC00"/>
    </inkml:brush>
  </inkml:definitions>
  <inkml:trace contextRef="#ctx0" brushRef="#br0">20 0 24575,'0'3'0,"0"7"0,0 9 0,0 4 0,0 4 0,-3 0 0,-1 0 0,0-3 0,0-1 0,2-2 0,1-2 0,0-3-8191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18:46:55.902"/>
    </inkml:context>
    <inkml:brush xml:id="br0">
      <inkml:brushProperty name="width" value="0.05" units="cm"/>
      <inkml:brushProperty name="height" value="0.05" units="cm"/>
      <inkml:brushProperty name="color" value="#66CC00"/>
    </inkml:brush>
  </inkml:definitions>
  <inkml:trace contextRef="#ctx0" brushRef="#br0">0 1 24575,'0'3'0,"0"4"0,0 5 0,0 2 0,0 3 0,0 1 0,0 1 0,0 0 0,0 0 0,0-3-8191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18:46:57.207"/>
    </inkml:context>
    <inkml:brush xml:id="br0">
      <inkml:brushProperty name="width" value="0.05" units="cm"/>
      <inkml:brushProperty name="height" value="0.05" units="cm"/>
      <inkml:brushProperty name="color" value="#66CC00"/>
    </inkml:brush>
  </inkml:definitions>
  <inkml:trace contextRef="#ctx0" brushRef="#br0">0 0 24575,'0'3'0,"0"5"0,0 3 0,0 4 0,0 2 0,0 1 0,0 4 0,0 1 0,0-3-8191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18:47:01.706"/>
    </inkml:context>
    <inkml:brush xml:id="br0">
      <inkml:brushProperty name="width" value="0.05" units="cm"/>
      <inkml:brushProperty name="height" value="0.05" units="cm"/>
      <inkml:brushProperty name="color" value="#66CC00"/>
    </inkml:brush>
  </inkml:definitions>
  <inkml:trace contextRef="#ctx0" brushRef="#br0">0 1 24575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18:47:02.812"/>
    </inkml:context>
    <inkml:brush xml:id="br0">
      <inkml:brushProperty name="width" value="0.05" units="cm"/>
      <inkml:brushProperty name="height" value="0.05" units="cm"/>
      <inkml:brushProperty name="color" value="#66CC00"/>
    </inkml:brush>
  </inkml:definitions>
  <inkml:trace contextRef="#ctx0" brushRef="#br0">129 629 24575,'0'-30'0,"1"6"0,-2 1 0,0 0 0,-6-29 0,6 49 0,1 0 0,-1-1 0,1 1 0,-1 0 0,1-1 0,0 1 0,0 0 0,1-1 0,-1 1 0,1 0 0,-1 0 0,1-1 0,0 1 0,0 0 0,1 0 0,-1 0 0,3-5 0,1 3 0,-1 0 0,1 0 0,0 0 0,0 1 0,1 0 0,0 0 0,8-6 0,-11 9 0,8-5 0,-1-1 0,20-16 0,-27 19 0,1 0 0,-1 1 0,0-2 0,0 1 0,0 0 0,-1 0 0,1-1 0,-1 0 0,0 1 0,2-9 0,0-1 0,-1 0 0,0-1 0,-1 0 0,0 1 0,-2-1 0,1 0 0,-2 0 0,0 0 0,-5-22 0,4 31 0,-1 1 0,1 0 0,-1 1 0,-1-1 0,1 0 0,-1 1 0,1 0 0,-1 0 0,-1 0 0,1 0 0,0 0 0,-1 1 0,0 0 0,0 0 0,-6-3 0,-4-1 0,-1 0 0,-1 1 0,-27-7 0,28 9-341,-1 2 0,0 0-1,-30 2 1,31 0-6485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18:47:07.068"/>
    </inkml:context>
    <inkml:brush xml:id="br0">
      <inkml:brushProperty name="width" value="0.05" units="cm"/>
      <inkml:brushProperty name="height" value="0.05" units="cm"/>
      <inkml:brushProperty name="color" value="#66CC00"/>
    </inkml:brush>
  </inkml:definitions>
  <inkml:trace contextRef="#ctx0" brushRef="#br0">4 0 24575,'0'3'0,"3"5"0,1 3 0,0 3 0,-1 3 0,-1 1 0,0 1 0,-2 0 0,1 1 0,-1-1 0,-1 3 0,1 1 0,-3-4 0,-1-1 0,0-1 0,1-1 0,1-2-8191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12T18:47:07.821"/>
    </inkml:context>
    <inkml:brush xml:id="br0">
      <inkml:brushProperty name="width" value="0.05" units="cm"/>
      <inkml:brushProperty name="height" value="0.05" units="cm"/>
      <inkml:brushProperty name="color" value="#66CC00"/>
    </inkml:brush>
  </inkml:definitions>
  <inkml:trace contextRef="#ctx0" brushRef="#br0">2 1 24575,'0'3'0,"3"1"0,2 3 0,-1 4 0,-1 2 0,-1 3 0,0 2 0,-2 0 0,1 1 0,-1 0 0,0 3 0,-1 1 0,1 3 0,0 0 0,0-4-8191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54816-703C-C516-5DDD-A65CD55C37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264A1E-6F10-2E34-3852-9495834BFA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A72303-8CAD-DE12-79E7-85062A85711A}"/>
              </a:ext>
            </a:extLst>
          </p:cNvPr>
          <p:cNvSpPr>
            <a:spLocks noGrp="1"/>
          </p:cNvSpPr>
          <p:nvPr>
            <p:ph type="dt" sz="half" idx="10"/>
          </p:nvPr>
        </p:nvSpPr>
        <p:spPr/>
        <p:txBody>
          <a:bodyPr/>
          <a:lstStyle/>
          <a:p>
            <a:fld id="{F859B17A-0C83-416F-9DBC-68D219D4D6DD}" type="datetimeFigureOut">
              <a:rPr lang="en-US" smtClean="0"/>
              <a:t>7/17/2023</a:t>
            </a:fld>
            <a:endParaRPr lang="en-US"/>
          </a:p>
        </p:txBody>
      </p:sp>
      <p:sp>
        <p:nvSpPr>
          <p:cNvPr id="5" name="Footer Placeholder 4">
            <a:extLst>
              <a:ext uri="{FF2B5EF4-FFF2-40B4-BE49-F238E27FC236}">
                <a16:creationId xmlns:a16="http://schemas.microsoft.com/office/drawing/2014/main" id="{96DA25B6-4B8A-1978-1CCA-53CE4B4382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512934-8C28-4201-761A-B3CCF6B1FBCB}"/>
              </a:ext>
            </a:extLst>
          </p:cNvPr>
          <p:cNvSpPr>
            <a:spLocks noGrp="1"/>
          </p:cNvSpPr>
          <p:nvPr>
            <p:ph type="sldNum" sz="quarter" idx="12"/>
          </p:nvPr>
        </p:nvSpPr>
        <p:spPr/>
        <p:txBody>
          <a:bodyPr/>
          <a:lstStyle/>
          <a:p>
            <a:fld id="{F62E183B-3CA2-43EA-950D-9C7237E78E9E}" type="slidenum">
              <a:rPr lang="en-US" smtClean="0"/>
              <a:t>‹#›</a:t>
            </a:fld>
            <a:endParaRPr lang="en-US"/>
          </a:p>
        </p:txBody>
      </p:sp>
    </p:spTree>
    <p:extLst>
      <p:ext uri="{BB962C8B-B14F-4D97-AF65-F5344CB8AC3E}">
        <p14:creationId xmlns:p14="http://schemas.microsoft.com/office/powerpoint/2010/main" val="2219468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3700B-7689-D6DE-A500-488ACDCAA3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20F750-E1AA-1588-E95D-134855AA25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DBC581-6CEA-0EB7-B8F4-9661B1B5103F}"/>
              </a:ext>
            </a:extLst>
          </p:cNvPr>
          <p:cNvSpPr>
            <a:spLocks noGrp="1"/>
          </p:cNvSpPr>
          <p:nvPr>
            <p:ph type="dt" sz="half" idx="10"/>
          </p:nvPr>
        </p:nvSpPr>
        <p:spPr/>
        <p:txBody>
          <a:bodyPr/>
          <a:lstStyle/>
          <a:p>
            <a:fld id="{F859B17A-0C83-416F-9DBC-68D219D4D6DD}" type="datetimeFigureOut">
              <a:rPr lang="en-US" smtClean="0"/>
              <a:t>7/17/2023</a:t>
            </a:fld>
            <a:endParaRPr lang="en-US"/>
          </a:p>
        </p:txBody>
      </p:sp>
      <p:sp>
        <p:nvSpPr>
          <p:cNvPr id="5" name="Footer Placeholder 4">
            <a:extLst>
              <a:ext uri="{FF2B5EF4-FFF2-40B4-BE49-F238E27FC236}">
                <a16:creationId xmlns:a16="http://schemas.microsoft.com/office/drawing/2014/main" id="{1D601E98-0D74-7DA3-BC44-2A2E6A5B9D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E47BE4-F72F-2A70-2C3F-C995783BBE6B}"/>
              </a:ext>
            </a:extLst>
          </p:cNvPr>
          <p:cNvSpPr>
            <a:spLocks noGrp="1"/>
          </p:cNvSpPr>
          <p:nvPr>
            <p:ph type="sldNum" sz="quarter" idx="12"/>
          </p:nvPr>
        </p:nvSpPr>
        <p:spPr/>
        <p:txBody>
          <a:bodyPr/>
          <a:lstStyle/>
          <a:p>
            <a:fld id="{F62E183B-3CA2-43EA-950D-9C7237E78E9E}" type="slidenum">
              <a:rPr lang="en-US" smtClean="0"/>
              <a:t>‹#›</a:t>
            </a:fld>
            <a:endParaRPr lang="en-US"/>
          </a:p>
        </p:txBody>
      </p:sp>
    </p:spTree>
    <p:extLst>
      <p:ext uri="{BB962C8B-B14F-4D97-AF65-F5344CB8AC3E}">
        <p14:creationId xmlns:p14="http://schemas.microsoft.com/office/powerpoint/2010/main" val="495309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17474-420B-306C-AD0B-C162685C86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5009A6-CC70-074C-EB00-936FD6AAB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341262-5F3D-9886-53B1-B70633411980}"/>
              </a:ext>
            </a:extLst>
          </p:cNvPr>
          <p:cNvSpPr>
            <a:spLocks noGrp="1"/>
          </p:cNvSpPr>
          <p:nvPr>
            <p:ph type="dt" sz="half" idx="10"/>
          </p:nvPr>
        </p:nvSpPr>
        <p:spPr/>
        <p:txBody>
          <a:bodyPr/>
          <a:lstStyle/>
          <a:p>
            <a:fld id="{F859B17A-0C83-416F-9DBC-68D219D4D6DD}" type="datetimeFigureOut">
              <a:rPr lang="en-US" smtClean="0"/>
              <a:t>7/17/2023</a:t>
            </a:fld>
            <a:endParaRPr lang="en-US"/>
          </a:p>
        </p:txBody>
      </p:sp>
      <p:sp>
        <p:nvSpPr>
          <p:cNvPr id="5" name="Footer Placeholder 4">
            <a:extLst>
              <a:ext uri="{FF2B5EF4-FFF2-40B4-BE49-F238E27FC236}">
                <a16:creationId xmlns:a16="http://schemas.microsoft.com/office/drawing/2014/main" id="{96BB7754-8421-71DA-CA0A-32A46E13E6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E0E0F2-38C4-3B20-DE93-FF87AD89B2E3}"/>
              </a:ext>
            </a:extLst>
          </p:cNvPr>
          <p:cNvSpPr>
            <a:spLocks noGrp="1"/>
          </p:cNvSpPr>
          <p:nvPr>
            <p:ph type="sldNum" sz="quarter" idx="12"/>
          </p:nvPr>
        </p:nvSpPr>
        <p:spPr/>
        <p:txBody>
          <a:bodyPr/>
          <a:lstStyle/>
          <a:p>
            <a:fld id="{F62E183B-3CA2-43EA-950D-9C7237E78E9E}" type="slidenum">
              <a:rPr lang="en-US" smtClean="0"/>
              <a:t>‹#›</a:t>
            </a:fld>
            <a:endParaRPr lang="en-US"/>
          </a:p>
        </p:txBody>
      </p:sp>
    </p:spTree>
    <p:extLst>
      <p:ext uri="{BB962C8B-B14F-4D97-AF65-F5344CB8AC3E}">
        <p14:creationId xmlns:p14="http://schemas.microsoft.com/office/powerpoint/2010/main" val="2399073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232908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25039-6DB1-D31D-8078-02BD9BF198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36F931-AE23-BA80-A78A-8714431E5C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99FD4C-4A31-35D6-B543-FE813DFBA0B0}"/>
              </a:ext>
            </a:extLst>
          </p:cNvPr>
          <p:cNvSpPr>
            <a:spLocks noGrp="1"/>
          </p:cNvSpPr>
          <p:nvPr>
            <p:ph type="dt" sz="half" idx="10"/>
          </p:nvPr>
        </p:nvSpPr>
        <p:spPr/>
        <p:txBody>
          <a:bodyPr/>
          <a:lstStyle/>
          <a:p>
            <a:fld id="{F859B17A-0C83-416F-9DBC-68D219D4D6DD}" type="datetimeFigureOut">
              <a:rPr lang="en-US" smtClean="0"/>
              <a:t>7/17/2023</a:t>
            </a:fld>
            <a:endParaRPr lang="en-US"/>
          </a:p>
        </p:txBody>
      </p:sp>
      <p:sp>
        <p:nvSpPr>
          <p:cNvPr id="5" name="Footer Placeholder 4">
            <a:extLst>
              <a:ext uri="{FF2B5EF4-FFF2-40B4-BE49-F238E27FC236}">
                <a16:creationId xmlns:a16="http://schemas.microsoft.com/office/drawing/2014/main" id="{A7511C28-8E7C-45D6-194B-F1D6C7055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F5B1CA-0EEF-4983-2459-B40962BF0E25}"/>
              </a:ext>
            </a:extLst>
          </p:cNvPr>
          <p:cNvSpPr>
            <a:spLocks noGrp="1"/>
          </p:cNvSpPr>
          <p:nvPr>
            <p:ph type="sldNum" sz="quarter" idx="12"/>
          </p:nvPr>
        </p:nvSpPr>
        <p:spPr/>
        <p:txBody>
          <a:bodyPr/>
          <a:lstStyle/>
          <a:p>
            <a:fld id="{F62E183B-3CA2-43EA-950D-9C7237E78E9E}" type="slidenum">
              <a:rPr lang="en-US" smtClean="0"/>
              <a:t>‹#›</a:t>
            </a:fld>
            <a:endParaRPr lang="en-US"/>
          </a:p>
        </p:txBody>
      </p:sp>
    </p:spTree>
    <p:extLst>
      <p:ext uri="{BB962C8B-B14F-4D97-AF65-F5344CB8AC3E}">
        <p14:creationId xmlns:p14="http://schemas.microsoft.com/office/powerpoint/2010/main" val="3048339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A00BE-C9E9-0ABF-3D00-31E1E2CDB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A55AAF-D7BA-C786-88E0-12DD3CA296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69D91-799F-207B-B0E3-42B1FB0C7433}"/>
              </a:ext>
            </a:extLst>
          </p:cNvPr>
          <p:cNvSpPr>
            <a:spLocks noGrp="1"/>
          </p:cNvSpPr>
          <p:nvPr>
            <p:ph type="dt" sz="half" idx="10"/>
          </p:nvPr>
        </p:nvSpPr>
        <p:spPr/>
        <p:txBody>
          <a:bodyPr/>
          <a:lstStyle/>
          <a:p>
            <a:fld id="{F859B17A-0C83-416F-9DBC-68D219D4D6DD}" type="datetimeFigureOut">
              <a:rPr lang="en-US" smtClean="0"/>
              <a:t>7/17/2023</a:t>
            </a:fld>
            <a:endParaRPr lang="en-US"/>
          </a:p>
        </p:txBody>
      </p:sp>
      <p:sp>
        <p:nvSpPr>
          <p:cNvPr id="5" name="Footer Placeholder 4">
            <a:extLst>
              <a:ext uri="{FF2B5EF4-FFF2-40B4-BE49-F238E27FC236}">
                <a16:creationId xmlns:a16="http://schemas.microsoft.com/office/drawing/2014/main" id="{2B8D31C6-E3FC-AEA9-0E32-87F1FD0C63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B5D9DF-17C8-1393-FC57-AEDE982A0C32}"/>
              </a:ext>
            </a:extLst>
          </p:cNvPr>
          <p:cNvSpPr>
            <a:spLocks noGrp="1"/>
          </p:cNvSpPr>
          <p:nvPr>
            <p:ph type="sldNum" sz="quarter" idx="12"/>
          </p:nvPr>
        </p:nvSpPr>
        <p:spPr/>
        <p:txBody>
          <a:bodyPr/>
          <a:lstStyle/>
          <a:p>
            <a:fld id="{F62E183B-3CA2-43EA-950D-9C7237E78E9E}" type="slidenum">
              <a:rPr lang="en-US" smtClean="0"/>
              <a:t>‹#›</a:t>
            </a:fld>
            <a:endParaRPr lang="en-US"/>
          </a:p>
        </p:txBody>
      </p:sp>
    </p:spTree>
    <p:extLst>
      <p:ext uri="{BB962C8B-B14F-4D97-AF65-F5344CB8AC3E}">
        <p14:creationId xmlns:p14="http://schemas.microsoft.com/office/powerpoint/2010/main" val="1023462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03B54-DEF4-6299-E3BE-3EA184563E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D37F11-2D2C-043F-70CD-E87761FE29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DE02D8-CBCE-AB31-65D2-4D44C31674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4D55C5-B51A-93DE-B8D1-960E89DD54FD}"/>
              </a:ext>
            </a:extLst>
          </p:cNvPr>
          <p:cNvSpPr>
            <a:spLocks noGrp="1"/>
          </p:cNvSpPr>
          <p:nvPr>
            <p:ph type="dt" sz="half" idx="10"/>
          </p:nvPr>
        </p:nvSpPr>
        <p:spPr/>
        <p:txBody>
          <a:bodyPr/>
          <a:lstStyle/>
          <a:p>
            <a:fld id="{F859B17A-0C83-416F-9DBC-68D219D4D6DD}" type="datetimeFigureOut">
              <a:rPr lang="en-US" smtClean="0"/>
              <a:t>7/17/2023</a:t>
            </a:fld>
            <a:endParaRPr lang="en-US"/>
          </a:p>
        </p:txBody>
      </p:sp>
      <p:sp>
        <p:nvSpPr>
          <p:cNvPr id="6" name="Footer Placeholder 5">
            <a:extLst>
              <a:ext uri="{FF2B5EF4-FFF2-40B4-BE49-F238E27FC236}">
                <a16:creationId xmlns:a16="http://schemas.microsoft.com/office/drawing/2014/main" id="{84AA8284-5505-40E8-F60D-AE0A567FD2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9AC7E-9FD1-7555-F314-D720C7ECE14A}"/>
              </a:ext>
            </a:extLst>
          </p:cNvPr>
          <p:cNvSpPr>
            <a:spLocks noGrp="1"/>
          </p:cNvSpPr>
          <p:nvPr>
            <p:ph type="sldNum" sz="quarter" idx="12"/>
          </p:nvPr>
        </p:nvSpPr>
        <p:spPr/>
        <p:txBody>
          <a:bodyPr/>
          <a:lstStyle/>
          <a:p>
            <a:fld id="{F62E183B-3CA2-43EA-950D-9C7237E78E9E}" type="slidenum">
              <a:rPr lang="en-US" smtClean="0"/>
              <a:t>‹#›</a:t>
            </a:fld>
            <a:endParaRPr lang="en-US"/>
          </a:p>
        </p:txBody>
      </p:sp>
    </p:spTree>
    <p:extLst>
      <p:ext uri="{BB962C8B-B14F-4D97-AF65-F5344CB8AC3E}">
        <p14:creationId xmlns:p14="http://schemas.microsoft.com/office/powerpoint/2010/main" val="1941251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0D04-D46F-8BB4-8540-811CE6A944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B2B84D-1613-CCE9-2F13-5B8ED14E90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EA044C-2B3B-2E45-1453-D800731D71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15B223-5434-9F96-D90D-7EF157BAA5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E0AF4F-66A0-F7D1-D724-191DC1B21B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AFFDD0-6936-B468-6BA2-8EA877624F79}"/>
              </a:ext>
            </a:extLst>
          </p:cNvPr>
          <p:cNvSpPr>
            <a:spLocks noGrp="1"/>
          </p:cNvSpPr>
          <p:nvPr>
            <p:ph type="dt" sz="half" idx="10"/>
          </p:nvPr>
        </p:nvSpPr>
        <p:spPr/>
        <p:txBody>
          <a:bodyPr/>
          <a:lstStyle/>
          <a:p>
            <a:fld id="{F859B17A-0C83-416F-9DBC-68D219D4D6DD}" type="datetimeFigureOut">
              <a:rPr lang="en-US" smtClean="0"/>
              <a:t>7/17/2023</a:t>
            </a:fld>
            <a:endParaRPr lang="en-US"/>
          </a:p>
        </p:txBody>
      </p:sp>
      <p:sp>
        <p:nvSpPr>
          <p:cNvPr id="8" name="Footer Placeholder 7">
            <a:extLst>
              <a:ext uri="{FF2B5EF4-FFF2-40B4-BE49-F238E27FC236}">
                <a16:creationId xmlns:a16="http://schemas.microsoft.com/office/drawing/2014/main" id="{ED0A3CB4-38B2-DFF2-4F5C-EA68E2D2F9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E842C2-9313-D8C6-0D0D-4413D92503A0}"/>
              </a:ext>
            </a:extLst>
          </p:cNvPr>
          <p:cNvSpPr>
            <a:spLocks noGrp="1"/>
          </p:cNvSpPr>
          <p:nvPr>
            <p:ph type="sldNum" sz="quarter" idx="12"/>
          </p:nvPr>
        </p:nvSpPr>
        <p:spPr/>
        <p:txBody>
          <a:bodyPr/>
          <a:lstStyle/>
          <a:p>
            <a:fld id="{F62E183B-3CA2-43EA-950D-9C7237E78E9E}" type="slidenum">
              <a:rPr lang="en-US" smtClean="0"/>
              <a:t>‹#›</a:t>
            </a:fld>
            <a:endParaRPr lang="en-US"/>
          </a:p>
        </p:txBody>
      </p:sp>
    </p:spTree>
    <p:extLst>
      <p:ext uri="{BB962C8B-B14F-4D97-AF65-F5344CB8AC3E}">
        <p14:creationId xmlns:p14="http://schemas.microsoft.com/office/powerpoint/2010/main" val="191696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D5F4-F505-AA31-EF65-B2509DF6D8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5C8D5F-7AB8-3564-8282-A1DF54BA39D3}"/>
              </a:ext>
            </a:extLst>
          </p:cNvPr>
          <p:cNvSpPr>
            <a:spLocks noGrp="1"/>
          </p:cNvSpPr>
          <p:nvPr>
            <p:ph type="dt" sz="half" idx="10"/>
          </p:nvPr>
        </p:nvSpPr>
        <p:spPr/>
        <p:txBody>
          <a:bodyPr/>
          <a:lstStyle/>
          <a:p>
            <a:fld id="{F859B17A-0C83-416F-9DBC-68D219D4D6DD}" type="datetimeFigureOut">
              <a:rPr lang="en-US" smtClean="0"/>
              <a:t>7/17/2023</a:t>
            </a:fld>
            <a:endParaRPr lang="en-US"/>
          </a:p>
        </p:txBody>
      </p:sp>
      <p:sp>
        <p:nvSpPr>
          <p:cNvPr id="4" name="Footer Placeholder 3">
            <a:extLst>
              <a:ext uri="{FF2B5EF4-FFF2-40B4-BE49-F238E27FC236}">
                <a16:creationId xmlns:a16="http://schemas.microsoft.com/office/drawing/2014/main" id="{2A0C2599-683A-CAEF-0061-979E0EE829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7E99E6-0616-34C8-28C0-3F2BF3F2D47C}"/>
              </a:ext>
            </a:extLst>
          </p:cNvPr>
          <p:cNvSpPr>
            <a:spLocks noGrp="1"/>
          </p:cNvSpPr>
          <p:nvPr>
            <p:ph type="sldNum" sz="quarter" idx="12"/>
          </p:nvPr>
        </p:nvSpPr>
        <p:spPr/>
        <p:txBody>
          <a:bodyPr/>
          <a:lstStyle/>
          <a:p>
            <a:fld id="{F62E183B-3CA2-43EA-950D-9C7237E78E9E}" type="slidenum">
              <a:rPr lang="en-US" smtClean="0"/>
              <a:t>‹#›</a:t>
            </a:fld>
            <a:endParaRPr lang="en-US"/>
          </a:p>
        </p:txBody>
      </p:sp>
    </p:spTree>
    <p:extLst>
      <p:ext uri="{BB962C8B-B14F-4D97-AF65-F5344CB8AC3E}">
        <p14:creationId xmlns:p14="http://schemas.microsoft.com/office/powerpoint/2010/main" val="1550088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103954-E8C0-3546-6929-62F99C4BCB14}"/>
              </a:ext>
            </a:extLst>
          </p:cNvPr>
          <p:cNvSpPr>
            <a:spLocks noGrp="1"/>
          </p:cNvSpPr>
          <p:nvPr>
            <p:ph type="dt" sz="half" idx="10"/>
          </p:nvPr>
        </p:nvSpPr>
        <p:spPr/>
        <p:txBody>
          <a:bodyPr/>
          <a:lstStyle/>
          <a:p>
            <a:fld id="{F859B17A-0C83-416F-9DBC-68D219D4D6DD}" type="datetimeFigureOut">
              <a:rPr lang="en-US" smtClean="0"/>
              <a:t>7/17/2023</a:t>
            </a:fld>
            <a:endParaRPr lang="en-US"/>
          </a:p>
        </p:txBody>
      </p:sp>
      <p:sp>
        <p:nvSpPr>
          <p:cNvPr id="3" name="Footer Placeholder 2">
            <a:extLst>
              <a:ext uri="{FF2B5EF4-FFF2-40B4-BE49-F238E27FC236}">
                <a16:creationId xmlns:a16="http://schemas.microsoft.com/office/drawing/2014/main" id="{E0B0C30D-B971-21FC-DF86-6758E6A290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FEC1E6-36A0-7BE2-1F89-CE540F1B293C}"/>
              </a:ext>
            </a:extLst>
          </p:cNvPr>
          <p:cNvSpPr>
            <a:spLocks noGrp="1"/>
          </p:cNvSpPr>
          <p:nvPr>
            <p:ph type="sldNum" sz="quarter" idx="12"/>
          </p:nvPr>
        </p:nvSpPr>
        <p:spPr/>
        <p:txBody>
          <a:bodyPr/>
          <a:lstStyle/>
          <a:p>
            <a:fld id="{F62E183B-3CA2-43EA-950D-9C7237E78E9E}" type="slidenum">
              <a:rPr lang="en-US" smtClean="0"/>
              <a:t>‹#›</a:t>
            </a:fld>
            <a:endParaRPr lang="en-US"/>
          </a:p>
        </p:txBody>
      </p:sp>
    </p:spTree>
    <p:extLst>
      <p:ext uri="{BB962C8B-B14F-4D97-AF65-F5344CB8AC3E}">
        <p14:creationId xmlns:p14="http://schemas.microsoft.com/office/powerpoint/2010/main" val="2414712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FFA60-D46C-A937-6D1C-67909DA10A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39E124-CF2A-D6B1-9C18-3D9B89C36E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C7F1A2-7757-7548-6B1A-B741B87959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CAA701-3D89-7AB5-B023-1AF80B8A7433}"/>
              </a:ext>
            </a:extLst>
          </p:cNvPr>
          <p:cNvSpPr>
            <a:spLocks noGrp="1"/>
          </p:cNvSpPr>
          <p:nvPr>
            <p:ph type="dt" sz="half" idx="10"/>
          </p:nvPr>
        </p:nvSpPr>
        <p:spPr/>
        <p:txBody>
          <a:bodyPr/>
          <a:lstStyle/>
          <a:p>
            <a:fld id="{F859B17A-0C83-416F-9DBC-68D219D4D6DD}" type="datetimeFigureOut">
              <a:rPr lang="en-US" smtClean="0"/>
              <a:t>7/17/2023</a:t>
            </a:fld>
            <a:endParaRPr lang="en-US"/>
          </a:p>
        </p:txBody>
      </p:sp>
      <p:sp>
        <p:nvSpPr>
          <p:cNvPr id="6" name="Footer Placeholder 5">
            <a:extLst>
              <a:ext uri="{FF2B5EF4-FFF2-40B4-BE49-F238E27FC236}">
                <a16:creationId xmlns:a16="http://schemas.microsoft.com/office/drawing/2014/main" id="{1F721CC1-882F-3A14-A01F-D369FF5F92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767F9E-ADB5-3716-B3CD-F573BA9890C8}"/>
              </a:ext>
            </a:extLst>
          </p:cNvPr>
          <p:cNvSpPr>
            <a:spLocks noGrp="1"/>
          </p:cNvSpPr>
          <p:nvPr>
            <p:ph type="sldNum" sz="quarter" idx="12"/>
          </p:nvPr>
        </p:nvSpPr>
        <p:spPr/>
        <p:txBody>
          <a:bodyPr/>
          <a:lstStyle/>
          <a:p>
            <a:fld id="{F62E183B-3CA2-43EA-950D-9C7237E78E9E}" type="slidenum">
              <a:rPr lang="en-US" smtClean="0"/>
              <a:t>‹#›</a:t>
            </a:fld>
            <a:endParaRPr lang="en-US"/>
          </a:p>
        </p:txBody>
      </p:sp>
    </p:spTree>
    <p:extLst>
      <p:ext uri="{BB962C8B-B14F-4D97-AF65-F5344CB8AC3E}">
        <p14:creationId xmlns:p14="http://schemas.microsoft.com/office/powerpoint/2010/main" val="563811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BC6A-2624-9E66-BC16-A4395A44F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C97FEF-9D25-45DF-AA8C-6F67B267A9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8B8C4D-97F9-9C4B-12DB-384A6F0AC7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5C20CD-8CEF-8832-1F20-F133726BBFE1}"/>
              </a:ext>
            </a:extLst>
          </p:cNvPr>
          <p:cNvSpPr>
            <a:spLocks noGrp="1"/>
          </p:cNvSpPr>
          <p:nvPr>
            <p:ph type="dt" sz="half" idx="10"/>
          </p:nvPr>
        </p:nvSpPr>
        <p:spPr/>
        <p:txBody>
          <a:bodyPr/>
          <a:lstStyle/>
          <a:p>
            <a:fld id="{F859B17A-0C83-416F-9DBC-68D219D4D6DD}" type="datetimeFigureOut">
              <a:rPr lang="en-US" smtClean="0"/>
              <a:t>7/17/2023</a:t>
            </a:fld>
            <a:endParaRPr lang="en-US"/>
          </a:p>
        </p:txBody>
      </p:sp>
      <p:sp>
        <p:nvSpPr>
          <p:cNvPr id="6" name="Footer Placeholder 5">
            <a:extLst>
              <a:ext uri="{FF2B5EF4-FFF2-40B4-BE49-F238E27FC236}">
                <a16:creationId xmlns:a16="http://schemas.microsoft.com/office/drawing/2014/main" id="{603CEEC3-E12F-FAAA-01DC-30D4D777F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73BBBE-6599-9907-7A8D-11E15A275CCF}"/>
              </a:ext>
            </a:extLst>
          </p:cNvPr>
          <p:cNvSpPr>
            <a:spLocks noGrp="1"/>
          </p:cNvSpPr>
          <p:nvPr>
            <p:ph type="sldNum" sz="quarter" idx="12"/>
          </p:nvPr>
        </p:nvSpPr>
        <p:spPr/>
        <p:txBody>
          <a:bodyPr/>
          <a:lstStyle/>
          <a:p>
            <a:fld id="{F62E183B-3CA2-43EA-950D-9C7237E78E9E}" type="slidenum">
              <a:rPr lang="en-US" smtClean="0"/>
              <a:t>‹#›</a:t>
            </a:fld>
            <a:endParaRPr lang="en-US"/>
          </a:p>
        </p:txBody>
      </p:sp>
    </p:spTree>
    <p:extLst>
      <p:ext uri="{BB962C8B-B14F-4D97-AF65-F5344CB8AC3E}">
        <p14:creationId xmlns:p14="http://schemas.microsoft.com/office/powerpoint/2010/main" val="3543256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D27BDB-082A-8D19-4A94-5677C7C5D1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BC5025-2BE7-15FA-B1C4-29AB482154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33578D-47EE-56FA-9DEB-82E00F8357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59B17A-0C83-416F-9DBC-68D219D4D6DD}" type="datetimeFigureOut">
              <a:rPr lang="en-US" smtClean="0"/>
              <a:t>7/17/2023</a:t>
            </a:fld>
            <a:endParaRPr lang="en-US"/>
          </a:p>
        </p:txBody>
      </p:sp>
      <p:sp>
        <p:nvSpPr>
          <p:cNvPr id="5" name="Footer Placeholder 4">
            <a:extLst>
              <a:ext uri="{FF2B5EF4-FFF2-40B4-BE49-F238E27FC236}">
                <a16:creationId xmlns:a16="http://schemas.microsoft.com/office/drawing/2014/main" id="{9D0B0366-8286-7252-5BF2-1088E7C048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D2041B-4B1E-87EF-2C26-5DFEAB1049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2E183B-3CA2-43EA-950D-9C7237E78E9E}" type="slidenum">
              <a:rPr lang="en-US" smtClean="0"/>
              <a:t>‹#›</a:t>
            </a:fld>
            <a:endParaRPr lang="en-US"/>
          </a:p>
        </p:txBody>
      </p:sp>
    </p:spTree>
    <p:extLst>
      <p:ext uri="{BB962C8B-B14F-4D97-AF65-F5344CB8AC3E}">
        <p14:creationId xmlns:p14="http://schemas.microsoft.com/office/powerpoint/2010/main" val="2997890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3.png"/><Relationship Id="rId26" Type="http://schemas.openxmlformats.org/officeDocument/2006/relationships/image" Target="../media/image17.png"/><Relationship Id="rId3" Type="http://schemas.openxmlformats.org/officeDocument/2006/relationships/image" Target="../media/image5.png"/><Relationship Id="rId21" Type="http://schemas.openxmlformats.org/officeDocument/2006/relationships/customXml" Target="../ink/ink9.xml"/><Relationship Id="rId7" Type="http://schemas.openxmlformats.org/officeDocument/2006/relationships/image" Target="../media/image8.png"/><Relationship Id="rId12" Type="http://schemas.openxmlformats.org/officeDocument/2006/relationships/customXml" Target="../ink/ink4.xml"/><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image" Target="../media/image20.png"/><Relationship Id="rId2" Type="http://schemas.openxmlformats.org/officeDocument/2006/relationships/image" Target="../media/image4.png"/><Relationship Id="rId16" Type="http://schemas.openxmlformats.org/officeDocument/2006/relationships/image" Target="../media/image12.png"/><Relationship Id="rId20" Type="http://schemas.openxmlformats.org/officeDocument/2006/relationships/image" Target="../media/image14.png"/><Relationship Id="rId29" Type="http://schemas.openxmlformats.org/officeDocument/2006/relationships/customXml" Target="../ink/ink13.xml"/><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10.png"/><Relationship Id="rId24" Type="http://schemas.openxmlformats.org/officeDocument/2006/relationships/image" Target="../media/image16.png"/><Relationship Id="rId32" Type="http://schemas.openxmlformats.org/officeDocument/2006/relationships/customXml" Target="../ink/ink15.xml"/><Relationship Id="rId5" Type="http://schemas.openxmlformats.org/officeDocument/2006/relationships/image" Target="../media/image7.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18.png"/><Relationship Id="rId10" Type="http://schemas.openxmlformats.org/officeDocument/2006/relationships/customXml" Target="../ink/ink3.xml"/><Relationship Id="rId19" Type="http://schemas.openxmlformats.org/officeDocument/2006/relationships/customXml" Target="../ink/ink8.xml"/><Relationship Id="rId31" Type="http://schemas.openxmlformats.org/officeDocument/2006/relationships/customXml" Target="../ink/ink14.xml"/><Relationship Id="rId4" Type="http://schemas.openxmlformats.org/officeDocument/2006/relationships/image" Target="../media/image6.png"/><Relationship Id="rId9" Type="http://schemas.openxmlformats.org/officeDocument/2006/relationships/image" Target="../media/image9.png"/><Relationship Id="rId14" Type="http://schemas.openxmlformats.org/officeDocument/2006/relationships/customXml" Target="../ink/ink5.xml"/><Relationship Id="rId22" Type="http://schemas.openxmlformats.org/officeDocument/2006/relationships/image" Target="../media/image15.png"/><Relationship Id="rId27" Type="http://schemas.openxmlformats.org/officeDocument/2006/relationships/customXml" Target="../ink/ink12.xml"/><Relationship Id="rId30" Type="http://schemas.openxmlformats.org/officeDocument/2006/relationships/image" Target="../media/image19.png"/><Relationship Id="rId8"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1556854" y="2433760"/>
            <a:ext cx="10171596" cy="1122202"/>
          </a:xfrm>
        </p:spPr>
        <p:txBody>
          <a:bodyPr>
            <a:normAutofit fontScale="90000"/>
          </a:bodyPr>
          <a:lstStyle/>
          <a:p>
            <a:r>
              <a:rPr lang="en-US" dirty="0"/>
              <a:t>Forecasting </a:t>
            </a:r>
            <a:r>
              <a:rPr lang="en-US" dirty="0">
                <a:solidFill>
                  <a:srgbClr val="008E40"/>
                </a:solidFill>
              </a:rPr>
              <a:t>Spotify’s</a:t>
            </a:r>
            <a:r>
              <a:rPr lang="en-US" dirty="0"/>
              <a:t> Customers </a:t>
            </a:r>
            <a:r>
              <a:rPr lang="en-US" sz="3300" dirty="0"/>
              <a: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3275274" y="3555962"/>
            <a:ext cx="5418151" cy="863637"/>
          </a:xfrm>
        </p:spPr>
        <p:txBody>
          <a:bodyPr>
            <a:normAutofit/>
          </a:bodyPr>
          <a:lstStyle/>
          <a:p>
            <a:r>
              <a:rPr lang="en-US" sz="2200" dirty="0"/>
              <a:t>Pablo Prieri</a:t>
            </a:r>
          </a:p>
          <a:p>
            <a:r>
              <a:rPr lang="en-US" sz="2000" dirty="0"/>
              <a:t>Q3 2023</a:t>
            </a:r>
          </a:p>
          <a:p>
            <a:endParaRPr lang="en-US" dirty="0"/>
          </a:p>
        </p:txBody>
      </p:sp>
      <p:pic>
        <p:nvPicPr>
          <p:cNvPr id="1028" name="Picture 4" descr="Spotify - Free music icons">
            <a:extLst>
              <a:ext uri="{FF2B5EF4-FFF2-40B4-BE49-F238E27FC236}">
                <a16:creationId xmlns:a16="http://schemas.microsoft.com/office/drawing/2014/main" id="{B4877477-BC9B-9B3B-A002-90AC88534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5165" y="6307906"/>
            <a:ext cx="437322" cy="437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C6D84-8027-2963-EE79-0F1E7273C5F0}"/>
              </a:ext>
            </a:extLst>
          </p:cNvPr>
          <p:cNvSpPr>
            <a:spLocks noGrp="1"/>
          </p:cNvSpPr>
          <p:nvPr>
            <p:ph type="title"/>
          </p:nvPr>
        </p:nvSpPr>
        <p:spPr>
          <a:xfrm>
            <a:off x="2546350" y="2836862"/>
            <a:ext cx="9169400" cy="498475"/>
          </a:xfrm>
        </p:spPr>
        <p:txBody>
          <a:bodyPr>
            <a:normAutofit fontScale="90000"/>
          </a:bodyPr>
          <a:lstStyle/>
          <a:p>
            <a:r>
              <a:rPr lang="en-US" sz="4000" b="1" dirty="0"/>
              <a:t>Part 2: forecast net customers retained</a:t>
            </a:r>
          </a:p>
        </p:txBody>
      </p:sp>
    </p:spTree>
    <p:extLst>
      <p:ext uri="{BB962C8B-B14F-4D97-AF65-F5344CB8AC3E}">
        <p14:creationId xmlns:p14="http://schemas.microsoft.com/office/powerpoint/2010/main" val="1199733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9D4F-AE31-F703-1726-97040C865FD5}"/>
              </a:ext>
            </a:extLst>
          </p:cNvPr>
          <p:cNvSpPr>
            <a:spLocks noGrp="1"/>
          </p:cNvSpPr>
          <p:nvPr>
            <p:ph type="title"/>
          </p:nvPr>
        </p:nvSpPr>
        <p:spPr>
          <a:xfrm>
            <a:off x="193675" y="107604"/>
            <a:ext cx="8293100" cy="536575"/>
          </a:xfrm>
        </p:spPr>
        <p:txBody>
          <a:bodyPr>
            <a:normAutofit/>
          </a:bodyPr>
          <a:lstStyle/>
          <a:p>
            <a:r>
              <a:rPr lang="en-US" sz="3000" dirty="0">
                <a:solidFill>
                  <a:srgbClr val="00B050"/>
                </a:solidFill>
              </a:rPr>
              <a:t>Forecast net customers: approach</a:t>
            </a:r>
            <a:endParaRPr lang="en-US" sz="3000" dirty="0"/>
          </a:p>
        </p:txBody>
      </p:sp>
      <p:pic>
        <p:nvPicPr>
          <p:cNvPr id="5" name="Picture 4">
            <a:extLst>
              <a:ext uri="{FF2B5EF4-FFF2-40B4-BE49-F238E27FC236}">
                <a16:creationId xmlns:a16="http://schemas.microsoft.com/office/drawing/2014/main" id="{A164014E-7FB3-D5EA-7F4B-F1D51856AF98}"/>
              </a:ext>
            </a:extLst>
          </p:cNvPr>
          <p:cNvPicPr>
            <a:picLocks noChangeAspect="1"/>
          </p:cNvPicPr>
          <p:nvPr/>
        </p:nvPicPr>
        <p:blipFill>
          <a:blip r:embed="rId2"/>
          <a:stretch>
            <a:fillRect/>
          </a:stretch>
        </p:blipFill>
        <p:spPr>
          <a:xfrm>
            <a:off x="193675" y="1614453"/>
            <a:ext cx="4451060" cy="1350881"/>
          </a:xfrm>
          <a:prstGeom prst="rect">
            <a:avLst/>
          </a:prstGeom>
        </p:spPr>
      </p:pic>
      <p:pic>
        <p:nvPicPr>
          <p:cNvPr id="7" name="Picture 6">
            <a:extLst>
              <a:ext uri="{FF2B5EF4-FFF2-40B4-BE49-F238E27FC236}">
                <a16:creationId xmlns:a16="http://schemas.microsoft.com/office/drawing/2014/main" id="{1AFFAABE-BA1B-7F66-820F-C2C92C6480A5}"/>
              </a:ext>
            </a:extLst>
          </p:cNvPr>
          <p:cNvPicPr>
            <a:picLocks noChangeAspect="1"/>
          </p:cNvPicPr>
          <p:nvPr/>
        </p:nvPicPr>
        <p:blipFill>
          <a:blip r:embed="rId3"/>
          <a:stretch>
            <a:fillRect/>
          </a:stretch>
        </p:blipFill>
        <p:spPr>
          <a:xfrm>
            <a:off x="131677" y="3677084"/>
            <a:ext cx="11804650" cy="1044617"/>
          </a:xfrm>
          <a:prstGeom prst="rect">
            <a:avLst/>
          </a:prstGeom>
        </p:spPr>
      </p:pic>
      <p:sp>
        <p:nvSpPr>
          <p:cNvPr id="11" name="TextBox 10">
            <a:extLst>
              <a:ext uri="{FF2B5EF4-FFF2-40B4-BE49-F238E27FC236}">
                <a16:creationId xmlns:a16="http://schemas.microsoft.com/office/drawing/2014/main" id="{DC66EA16-F047-1483-8348-8A937EAD769D}"/>
              </a:ext>
            </a:extLst>
          </p:cNvPr>
          <p:cNvSpPr txBox="1"/>
          <p:nvPr/>
        </p:nvSpPr>
        <p:spPr>
          <a:xfrm>
            <a:off x="136525" y="777021"/>
            <a:ext cx="13179425" cy="861774"/>
          </a:xfrm>
          <a:prstGeom prst="rect">
            <a:avLst/>
          </a:prstGeom>
          <a:noFill/>
        </p:spPr>
        <p:txBody>
          <a:bodyPr wrap="square">
            <a:spAutoFit/>
          </a:bodyPr>
          <a:lstStyle/>
          <a:p>
            <a:r>
              <a:rPr lang="en-US" sz="1400" b="1" dirty="0"/>
              <a:t>Spoiler alert</a:t>
            </a:r>
            <a:r>
              <a:rPr lang="en-US" sz="1400" dirty="0"/>
              <a:t>: instead of forecasting Net customers retained by calendar date, one could forecast the customer retention rate as a function of the cohort age.</a:t>
            </a:r>
          </a:p>
          <a:p>
            <a:endParaRPr lang="en-US" dirty="0"/>
          </a:p>
          <a:p>
            <a:endParaRPr lang="en-US" sz="1800" dirty="0"/>
          </a:p>
        </p:txBody>
      </p:sp>
      <p:sp>
        <p:nvSpPr>
          <p:cNvPr id="12" name="TextBox 11">
            <a:extLst>
              <a:ext uri="{FF2B5EF4-FFF2-40B4-BE49-F238E27FC236}">
                <a16:creationId xmlns:a16="http://schemas.microsoft.com/office/drawing/2014/main" id="{91A4A8CF-73DD-C6AD-A40A-1847BEBE8107}"/>
              </a:ext>
            </a:extLst>
          </p:cNvPr>
          <p:cNvSpPr txBox="1"/>
          <p:nvPr/>
        </p:nvSpPr>
        <p:spPr>
          <a:xfrm>
            <a:off x="131677" y="1233741"/>
            <a:ext cx="11179292" cy="307777"/>
          </a:xfrm>
          <a:prstGeom prst="rect">
            <a:avLst/>
          </a:prstGeom>
          <a:noFill/>
        </p:spPr>
        <p:txBody>
          <a:bodyPr wrap="square">
            <a:spAutoFit/>
          </a:bodyPr>
          <a:lstStyle/>
          <a:p>
            <a:r>
              <a:rPr lang="en-US" sz="1400" dirty="0"/>
              <a:t>Basically, go from this:</a:t>
            </a:r>
          </a:p>
        </p:txBody>
      </p:sp>
      <p:sp>
        <p:nvSpPr>
          <p:cNvPr id="13" name="TextBox 12">
            <a:extLst>
              <a:ext uri="{FF2B5EF4-FFF2-40B4-BE49-F238E27FC236}">
                <a16:creationId xmlns:a16="http://schemas.microsoft.com/office/drawing/2014/main" id="{A48A7C2E-DAED-A07B-F298-015E3E6B9D88}"/>
              </a:ext>
            </a:extLst>
          </p:cNvPr>
          <p:cNvSpPr txBox="1"/>
          <p:nvPr/>
        </p:nvSpPr>
        <p:spPr>
          <a:xfrm>
            <a:off x="87227" y="3305084"/>
            <a:ext cx="11179292" cy="307777"/>
          </a:xfrm>
          <a:prstGeom prst="rect">
            <a:avLst/>
          </a:prstGeom>
          <a:noFill/>
        </p:spPr>
        <p:txBody>
          <a:bodyPr wrap="square">
            <a:spAutoFit/>
          </a:bodyPr>
          <a:lstStyle/>
          <a:p>
            <a:r>
              <a:rPr lang="en-US" sz="1400" dirty="0"/>
              <a:t>To this:</a:t>
            </a:r>
          </a:p>
        </p:txBody>
      </p:sp>
      <p:pic>
        <p:nvPicPr>
          <p:cNvPr id="17" name="Picture 16">
            <a:extLst>
              <a:ext uri="{FF2B5EF4-FFF2-40B4-BE49-F238E27FC236}">
                <a16:creationId xmlns:a16="http://schemas.microsoft.com/office/drawing/2014/main" id="{A1C70DFC-6737-14DC-7A9B-87730B3DF979}"/>
              </a:ext>
            </a:extLst>
          </p:cNvPr>
          <p:cNvPicPr>
            <a:picLocks noChangeAspect="1"/>
          </p:cNvPicPr>
          <p:nvPr/>
        </p:nvPicPr>
        <p:blipFill>
          <a:blip r:embed="rId4"/>
          <a:stretch>
            <a:fillRect/>
          </a:stretch>
        </p:blipFill>
        <p:spPr>
          <a:xfrm>
            <a:off x="5312438" y="1428624"/>
            <a:ext cx="4745962" cy="2211092"/>
          </a:xfrm>
          <a:prstGeom prst="rect">
            <a:avLst/>
          </a:prstGeom>
        </p:spPr>
      </p:pic>
      <p:pic>
        <p:nvPicPr>
          <p:cNvPr id="19" name="Picture 18">
            <a:extLst>
              <a:ext uri="{FF2B5EF4-FFF2-40B4-BE49-F238E27FC236}">
                <a16:creationId xmlns:a16="http://schemas.microsoft.com/office/drawing/2014/main" id="{B5518992-B318-078C-6D6D-2233E7D0460E}"/>
              </a:ext>
            </a:extLst>
          </p:cNvPr>
          <p:cNvPicPr>
            <a:picLocks noChangeAspect="1"/>
          </p:cNvPicPr>
          <p:nvPr/>
        </p:nvPicPr>
        <p:blipFill>
          <a:blip r:embed="rId5"/>
          <a:stretch>
            <a:fillRect/>
          </a:stretch>
        </p:blipFill>
        <p:spPr>
          <a:xfrm>
            <a:off x="5435600" y="4754755"/>
            <a:ext cx="4622800" cy="2048930"/>
          </a:xfrm>
          <a:prstGeom prst="rect">
            <a:avLst/>
          </a:prstGeom>
        </p:spPr>
      </p:pic>
      <p:sp>
        <p:nvSpPr>
          <p:cNvPr id="20" name="TextBox 19">
            <a:extLst>
              <a:ext uri="{FF2B5EF4-FFF2-40B4-BE49-F238E27FC236}">
                <a16:creationId xmlns:a16="http://schemas.microsoft.com/office/drawing/2014/main" id="{AB78EFDC-692B-FF2F-7BDF-7D9C3F215915}"/>
              </a:ext>
            </a:extLst>
          </p:cNvPr>
          <p:cNvSpPr txBox="1"/>
          <p:nvPr/>
        </p:nvSpPr>
        <p:spPr>
          <a:xfrm>
            <a:off x="193673" y="4759069"/>
            <a:ext cx="5241925" cy="461665"/>
          </a:xfrm>
          <a:prstGeom prst="rect">
            <a:avLst/>
          </a:prstGeom>
          <a:noFill/>
        </p:spPr>
        <p:txBody>
          <a:bodyPr wrap="square" rtlCol="0">
            <a:spAutoFit/>
          </a:bodyPr>
          <a:lstStyle/>
          <a:p>
            <a:r>
              <a:rPr lang="en-US" sz="1200" dirty="0"/>
              <a:t>Retention rate cohort = Net Customers retained / initial Cohort size</a:t>
            </a:r>
          </a:p>
          <a:p>
            <a:r>
              <a:rPr lang="en-US" sz="1200" dirty="0"/>
              <a:t>Age Cohort = months elapsed since acquisition</a:t>
            </a:r>
          </a:p>
        </p:txBody>
      </p:sp>
      <p:sp>
        <p:nvSpPr>
          <p:cNvPr id="3" name="TextBox 2">
            <a:extLst>
              <a:ext uri="{FF2B5EF4-FFF2-40B4-BE49-F238E27FC236}">
                <a16:creationId xmlns:a16="http://schemas.microsoft.com/office/drawing/2014/main" id="{A4922196-9247-8303-39DB-D185777F11EC}"/>
              </a:ext>
            </a:extLst>
          </p:cNvPr>
          <p:cNvSpPr txBox="1"/>
          <p:nvPr/>
        </p:nvSpPr>
        <p:spPr>
          <a:xfrm>
            <a:off x="131677" y="5779220"/>
            <a:ext cx="5241925" cy="830997"/>
          </a:xfrm>
          <a:prstGeom prst="rect">
            <a:avLst/>
          </a:prstGeom>
          <a:noFill/>
        </p:spPr>
        <p:txBody>
          <a:bodyPr wrap="square" rtlCol="0">
            <a:spAutoFit/>
          </a:bodyPr>
          <a:lstStyle/>
          <a:p>
            <a:r>
              <a:rPr lang="en-US" sz="1200" dirty="0">
                <a:solidFill>
                  <a:srgbClr val="00B050"/>
                </a:solidFill>
              </a:rPr>
              <a:t>For the 2 forecasting approaches that we will see (“baseline” and “ML”), the idea will be to forecast the decrease of retention rate at each month since the acquisition (the ‘diff’ or derivatives of the curve). From them, we will calculate the retention rates and ultimately the Net Customers.</a:t>
            </a:r>
          </a:p>
        </p:txBody>
      </p:sp>
      <p:sp>
        <p:nvSpPr>
          <p:cNvPr id="4" name="Rectangle 3">
            <a:extLst>
              <a:ext uri="{FF2B5EF4-FFF2-40B4-BE49-F238E27FC236}">
                <a16:creationId xmlns:a16="http://schemas.microsoft.com/office/drawing/2014/main" id="{5776F00C-CA22-D281-5496-DDFF6817BD65}"/>
              </a:ext>
            </a:extLst>
          </p:cNvPr>
          <p:cNvSpPr/>
          <p:nvPr/>
        </p:nvSpPr>
        <p:spPr>
          <a:xfrm>
            <a:off x="10977063" y="3558209"/>
            <a:ext cx="1021262" cy="1163492"/>
          </a:xfrm>
          <a:prstGeom prst="rect">
            <a:avLst/>
          </a:prstGeom>
          <a:noFill/>
          <a:ln>
            <a:solidFill>
              <a:srgbClr val="008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525014F-767C-A265-CA72-73342710C562}"/>
              </a:ext>
            </a:extLst>
          </p:cNvPr>
          <p:cNvSpPr/>
          <p:nvPr/>
        </p:nvSpPr>
        <p:spPr>
          <a:xfrm>
            <a:off x="10174053" y="3564980"/>
            <a:ext cx="741012" cy="1163492"/>
          </a:xfrm>
          <a:prstGeom prst="rect">
            <a:avLst/>
          </a:prstGeom>
          <a:noFill/>
          <a:ln>
            <a:solidFill>
              <a:srgbClr val="008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5906BB0-9783-7447-437C-3EF8F601DFE6}"/>
              </a:ext>
            </a:extLst>
          </p:cNvPr>
          <p:cNvSpPr/>
          <p:nvPr/>
        </p:nvSpPr>
        <p:spPr>
          <a:xfrm>
            <a:off x="2814636" y="3569008"/>
            <a:ext cx="809834" cy="1185748"/>
          </a:xfrm>
          <a:prstGeom prst="rect">
            <a:avLst/>
          </a:prstGeom>
          <a:noFill/>
          <a:ln>
            <a:solidFill>
              <a:srgbClr val="008E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970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0" grpId="0"/>
      <p:bldP spid="3" grpId="0"/>
      <p:bldP spid="4" grpId="0" animBg="1"/>
      <p:bldP spid="6"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9D4F-AE31-F703-1726-97040C865FD5}"/>
              </a:ext>
            </a:extLst>
          </p:cNvPr>
          <p:cNvSpPr>
            <a:spLocks noGrp="1"/>
          </p:cNvSpPr>
          <p:nvPr>
            <p:ph type="title"/>
          </p:nvPr>
        </p:nvSpPr>
        <p:spPr>
          <a:xfrm>
            <a:off x="193675" y="107604"/>
            <a:ext cx="8293100" cy="536575"/>
          </a:xfrm>
        </p:spPr>
        <p:txBody>
          <a:bodyPr>
            <a:normAutofit/>
          </a:bodyPr>
          <a:lstStyle/>
          <a:p>
            <a:r>
              <a:rPr lang="en-US" sz="3000" dirty="0"/>
              <a:t>Before forecasting, let’s build some </a:t>
            </a:r>
            <a:r>
              <a:rPr lang="en-US" sz="3000" dirty="0">
                <a:solidFill>
                  <a:srgbClr val="00B050"/>
                </a:solidFill>
              </a:rPr>
              <a:t>intuition </a:t>
            </a:r>
            <a:r>
              <a:rPr lang="en-US" sz="2000" dirty="0">
                <a:solidFill>
                  <a:srgbClr val="00B050"/>
                </a:solidFill>
              </a:rPr>
              <a:t>🤔</a:t>
            </a:r>
            <a:endParaRPr lang="en-US" sz="2000" dirty="0"/>
          </a:p>
        </p:txBody>
      </p:sp>
      <p:pic>
        <p:nvPicPr>
          <p:cNvPr id="4" name="Picture 3">
            <a:extLst>
              <a:ext uri="{FF2B5EF4-FFF2-40B4-BE49-F238E27FC236}">
                <a16:creationId xmlns:a16="http://schemas.microsoft.com/office/drawing/2014/main" id="{4EA59C6D-EC65-5CD7-56B3-BA60C2027518}"/>
              </a:ext>
            </a:extLst>
          </p:cNvPr>
          <p:cNvPicPr>
            <a:picLocks noChangeAspect="1"/>
          </p:cNvPicPr>
          <p:nvPr/>
        </p:nvPicPr>
        <p:blipFill>
          <a:blip r:embed="rId2"/>
          <a:stretch>
            <a:fillRect/>
          </a:stretch>
        </p:blipFill>
        <p:spPr>
          <a:xfrm>
            <a:off x="1306857" y="1849640"/>
            <a:ext cx="8307595" cy="4461958"/>
          </a:xfrm>
          <a:prstGeom prst="rect">
            <a:avLst/>
          </a:prstGeom>
        </p:spPr>
      </p:pic>
      <p:sp>
        <p:nvSpPr>
          <p:cNvPr id="5" name="TextBox 4">
            <a:extLst>
              <a:ext uri="{FF2B5EF4-FFF2-40B4-BE49-F238E27FC236}">
                <a16:creationId xmlns:a16="http://schemas.microsoft.com/office/drawing/2014/main" id="{2B035FDE-3CB8-B5B7-894A-C360A2E8346A}"/>
              </a:ext>
            </a:extLst>
          </p:cNvPr>
          <p:cNvSpPr txBox="1"/>
          <p:nvPr/>
        </p:nvSpPr>
        <p:spPr>
          <a:xfrm>
            <a:off x="193674" y="870635"/>
            <a:ext cx="11804652" cy="646331"/>
          </a:xfrm>
          <a:prstGeom prst="rect">
            <a:avLst/>
          </a:prstGeom>
          <a:noFill/>
        </p:spPr>
        <p:txBody>
          <a:bodyPr wrap="square">
            <a:spAutoFit/>
          </a:bodyPr>
          <a:lstStyle/>
          <a:p>
            <a:r>
              <a:rPr lang="en-US" sz="1800" dirty="0"/>
              <a:t>A good way to summarize how retention rates vary with the age of the cohort is to use a </a:t>
            </a:r>
            <a:r>
              <a:rPr lang="en-US" sz="1800" dirty="0">
                <a:solidFill>
                  <a:srgbClr val="008E40"/>
                </a:solidFill>
              </a:rPr>
              <a:t>heatmap</a:t>
            </a:r>
            <a:r>
              <a:rPr lang="en-US" sz="1800" dirty="0"/>
              <a:t> and try to detect some patterns</a:t>
            </a:r>
          </a:p>
        </p:txBody>
      </p:sp>
    </p:spTree>
    <p:extLst>
      <p:ext uri="{BB962C8B-B14F-4D97-AF65-F5344CB8AC3E}">
        <p14:creationId xmlns:p14="http://schemas.microsoft.com/office/powerpoint/2010/main" val="385860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9D4F-AE31-F703-1726-97040C865FD5}"/>
              </a:ext>
            </a:extLst>
          </p:cNvPr>
          <p:cNvSpPr>
            <a:spLocks noGrp="1"/>
          </p:cNvSpPr>
          <p:nvPr>
            <p:ph type="title"/>
          </p:nvPr>
        </p:nvSpPr>
        <p:spPr>
          <a:xfrm>
            <a:off x="193675" y="107604"/>
            <a:ext cx="8293100" cy="536575"/>
          </a:xfrm>
        </p:spPr>
        <p:txBody>
          <a:bodyPr>
            <a:normAutofit/>
          </a:bodyPr>
          <a:lstStyle/>
          <a:p>
            <a:r>
              <a:rPr lang="en-US" sz="3000" dirty="0"/>
              <a:t>Before forecasting, let’s build some </a:t>
            </a:r>
            <a:r>
              <a:rPr lang="en-US" sz="3000" dirty="0">
                <a:solidFill>
                  <a:srgbClr val="00B050"/>
                </a:solidFill>
              </a:rPr>
              <a:t>intuition </a:t>
            </a:r>
            <a:r>
              <a:rPr lang="en-US" sz="2000" dirty="0">
                <a:solidFill>
                  <a:srgbClr val="00B050"/>
                </a:solidFill>
              </a:rPr>
              <a:t>🤔</a:t>
            </a:r>
            <a:endParaRPr lang="en-US" sz="2000" dirty="0"/>
          </a:p>
        </p:txBody>
      </p:sp>
      <p:pic>
        <p:nvPicPr>
          <p:cNvPr id="9" name="Picture 8">
            <a:extLst>
              <a:ext uri="{FF2B5EF4-FFF2-40B4-BE49-F238E27FC236}">
                <a16:creationId xmlns:a16="http://schemas.microsoft.com/office/drawing/2014/main" id="{664684BC-12D3-CB69-0E21-F2934A9DC66F}"/>
              </a:ext>
            </a:extLst>
          </p:cNvPr>
          <p:cNvPicPr>
            <a:picLocks noChangeAspect="1"/>
          </p:cNvPicPr>
          <p:nvPr/>
        </p:nvPicPr>
        <p:blipFill>
          <a:blip r:embed="rId2"/>
          <a:stretch>
            <a:fillRect/>
          </a:stretch>
        </p:blipFill>
        <p:spPr>
          <a:xfrm>
            <a:off x="1300231" y="1006613"/>
            <a:ext cx="8807994" cy="4705493"/>
          </a:xfrm>
          <a:prstGeom prst="rect">
            <a:avLst/>
          </a:prstGeom>
        </p:spPr>
      </p:pic>
      <p:sp>
        <p:nvSpPr>
          <p:cNvPr id="10" name="TextBox 9">
            <a:extLst>
              <a:ext uri="{FF2B5EF4-FFF2-40B4-BE49-F238E27FC236}">
                <a16:creationId xmlns:a16="http://schemas.microsoft.com/office/drawing/2014/main" id="{86750900-2650-66FB-3035-BB8D681C3811}"/>
              </a:ext>
            </a:extLst>
          </p:cNvPr>
          <p:cNvSpPr txBox="1"/>
          <p:nvPr/>
        </p:nvSpPr>
        <p:spPr>
          <a:xfrm>
            <a:off x="193675" y="6074540"/>
            <a:ext cx="11401425" cy="307777"/>
          </a:xfrm>
          <a:prstGeom prst="rect">
            <a:avLst/>
          </a:prstGeom>
          <a:noFill/>
        </p:spPr>
        <p:txBody>
          <a:bodyPr wrap="square" rtlCol="0">
            <a:spAutoFit/>
          </a:bodyPr>
          <a:lstStyle/>
          <a:p>
            <a:r>
              <a:rPr lang="en-US" sz="1400" b="1" dirty="0"/>
              <a:t>Insights</a:t>
            </a:r>
            <a:r>
              <a:rPr lang="en-US" sz="1400" dirty="0"/>
              <a:t>: the retention rate depends: on the age of cohort (cf. the three 100’s) and on the Intake month (cf. all the blanks outside May-Jun-</a:t>
            </a:r>
            <a:r>
              <a:rPr lang="en-US" sz="1400" dirty="0" err="1"/>
              <a:t>Nov,Dec</a:t>
            </a:r>
            <a:r>
              <a:rPr lang="en-US" sz="1400" dirty="0"/>
              <a:t>)</a:t>
            </a:r>
          </a:p>
        </p:txBody>
      </p:sp>
    </p:spTree>
    <p:extLst>
      <p:ext uri="{BB962C8B-B14F-4D97-AF65-F5344CB8AC3E}">
        <p14:creationId xmlns:p14="http://schemas.microsoft.com/office/powerpoint/2010/main" val="3424378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9D4F-AE31-F703-1726-97040C865FD5}"/>
              </a:ext>
            </a:extLst>
          </p:cNvPr>
          <p:cNvSpPr>
            <a:spLocks noGrp="1"/>
          </p:cNvSpPr>
          <p:nvPr>
            <p:ph type="title"/>
          </p:nvPr>
        </p:nvSpPr>
        <p:spPr>
          <a:xfrm>
            <a:off x="193675" y="107604"/>
            <a:ext cx="8293100" cy="536575"/>
          </a:xfrm>
        </p:spPr>
        <p:txBody>
          <a:bodyPr>
            <a:normAutofit/>
          </a:bodyPr>
          <a:lstStyle/>
          <a:p>
            <a:r>
              <a:rPr lang="en-US" sz="3000" dirty="0"/>
              <a:t>Before forecasting, let’s build some </a:t>
            </a:r>
            <a:r>
              <a:rPr lang="en-US" sz="3000" dirty="0">
                <a:solidFill>
                  <a:srgbClr val="00B050"/>
                </a:solidFill>
              </a:rPr>
              <a:t>intuition </a:t>
            </a:r>
            <a:r>
              <a:rPr lang="en-US" sz="2000" dirty="0">
                <a:solidFill>
                  <a:srgbClr val="00B050"/>
                </a:solidFill>
              </a:rPr>
              <a:t>🤔</a:t>
            </a:r>
            <a:endParaRPr lang="en-US" sz="2000" dirty="0"/>
          </a:p>
        </p:txBody>
      </p:sp>
      <p:pic>
        <p:nvPicPr>
          <p:cNvPr id="16" name="Picture 15">
            <a:extLst>
              <a:ext uri="{FF2B5EF4-FFF2-40B4-BE49-F238E27FC236}">
                <a16:creationId xmlns:a16="http://schemas.microsoft.com/office/drawing/2014/main" id="{8A670756-D096-D084-FF0C-CDE110D5851D}"/>
              </a:ext>
            </a:extLst>
          </p:cNvPr>
          <p:cNvPicPr>
            <a:picLocks noChangeAspect="1"/>
          </p:cNvPicPr>
          <p:nvPr/>
        </p:nvPicPr>
        <p:blipFill>
          <a:blip r:embed="rId2"/>
          <a:stretch>
            <a:fillRect/>
          </a:stretch>
        </p:blipFill>
        <p:spPr>
          <a:xfrm>
            <a:off x="890227" y="1763230"/>
            <a:ext cx="5047559" cy="2766156"/>
          </a:xfrm>
          <a:prstGeom prst="rect">
            <a:avLst/>
          </a:prstGeom>
        </p:spPr>
      </p:pic>
      <p:pic>
        <p:nvPicPr>
          <p:cNvPr id="8" name="Picture 7">
            <a:extLst>
              <a:ext uri="{FF2B5EF4-FFF2-40B4-BE49-F238E27FC236}">
                <a16:creationId xmlns:a16="http://schemas.microsoft.com/office/drawing/2014/main" id="{38EBF6B8-04CD-640D-BC09-4ED2CEE744DE}"/>
              </a:ext>
            </a:extLst>
          </p:cNvPr>
          <p:cNvPicPr>
            <a:picLocks noChangeAspect="1"/>
          </p:cNvPicPr>
          <p:nvPr/>
        </p:nvPicPr>
        <p:blipFill>
          <a:blip r:embed="rId3"/>
          <a:stretch>
            <a:fillRect/>
          </a:stretch>
        </p:blipFill>
        <p:spPr>
          <a:xfrm>
            <a:off x="6539933" y="1715305"/>
            <a:ext cx="5036345" cy="2862006"/>
          </a:xfrm>
          <a:prstGeom prst="rect">
            <a:avLst/>
          </a:prstGeom>
        </p:spPr>
      </p:pic>
      <p:sp>
        <p:nvSpPr>
          <p:cNvPr id="3" name="TextBox 2">
            <a:extLst>
              <a:ext uri="{FF2B5EF4-FFF2-40B4-BE49-F238E27FC236}">
                <a16:creationId xmlns:a16="http://schemas.microsoft.com/office/drawing/2014/main" id="{0FEC6416-D3CD-AD2E-411C-4C7DCED68DA7}"/>
              </a:ext>
            </a:extLst>
          </p:cNvPr>
          <p:cNvSpPr txBox="1"/>
          <p:nvPr/>
        </p:nvSpPr>
        <p:spPr>
          <a:xfrm>
            <a:off x="394236" y="5696362"/>
            <a:ext cx="11087100" cy="338554"/>
          </a:xfrm>
          <a:prstGeom prst="rect">
            <a:avLst/>
          </a:prstGeom>
          <a:noFill/>
        </p:spPr>
        <p:txBody>
          <a:bodyPr wrap="square" rtlCol="0">
            <a:spAutoFit/>
          </a:bodyPr>
          <a:lstStyle/>
          <a:p>
            <a:r>
              <a:rPr lang="en-US" sz="1600" b="1" dirty="0"/>
              <a:t>Insights</a:t>
            </a:r>
            <a:r>
              <a:rPr lang="en-US" sz="1600" dirty="0"/>
              <a:t>: the retention rate depends both on the Product…</a:t>
            </a:r>
          </a:p>
        </p:txBody>
      </p:sp>
    </p:spTree>
    <p:extLst>
      <p:ext uri="{BB962C8B-B14F-4D97-AF65-F5344CB8AC3E}">
        <p14:creationId xmlns:p14="http://schemas.microsoft.com/office/powerpoint/2010/main" val="281868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9D4F-AE31-F703-1726-97040C865FD5}"/>
              </a:ext>
            </a:extLst>
          </p:cNvPr>
          <p:cNvSpPr>
            <a:spLocks noGrp="1"/>
          </p:cNvSpPr>
          <p:nvPr>
            <p:ph type="title"/>
          </p:nvPr>
        </p:nvSpPr>
        <p:spPr>
          <a:xfrm>
            <a:off x="193675" y="107604"/>
            <a:ext cx="8293100" cy="536575"/>
          </a:xfrm>
        </p:spPr>
        <p:txBody>
          <a:bodyPr>
            <a:normAutofit/>
          </a:bodyPr>
          <a:lstStyle/>
          <a:p>
            <a:r>
              <a:rPr lang="en-US" sz="3000" dirty="0"/>
              <a:t>Before forecasting, let’s build some </a:t>
            </a:r>
            <a:r>
              <a:rPr lang="en-US" sz="3000" dirty="0">
                <a:solidFill>
                  <a:srgbClr val="00B050"/>
                </a:solidFill>
              </a:rPr>
              <a:t>intuition </a:t>
            </a:r>
            <a:r>
              <a:rPr lang="en-US" sz="2000" dirty="0">
                <a:solidFill>
                  <a:srgbClr val="00B050"/>
                </a:solidFill>
              </a:rPr>
              <a:t>🤔</a:t>
            </a:r>
            <a:endParaRPr lang="en-US" sz="2000" dirty="0"/>
          </a:p>
        </p:txBody>
      </p:sp>
      <p:sp>
        <p:nvSpPr>
          <p:cNvPr id="10" name="TextBox 9">
            <a:extLst>
              <a:ext uri="{FF2B5EF4-FFF2-40B4-BE49-F238E27FC236}">
                <a16:creationId xmlns:a16="http://schemas.microsoft.com/office/drawing/2014/main" id="{86750900-2650-66FB-3035-BB8D681C3811}"/>
              </a:ext>
            </a:extLst>
          </p:cNvPr>
          <p:cNvSpPr txBox="1"/>
          <p:nvPr/>
        </p:nvSpPr>
        <p:spPr>
          <a:xfrm>
            <a:off x="365886" y="5763183"/>
            <a:ext cx="11087100" cy="338554"/>
          </a:xfrm>
          <a:prstGeom prst="rect">
            <a:avLst/>
          </a:prstGeom>
          <a:noFill/>
        </p:spPr>
        <p:txBody>
          <a:bodyPr wrap="square" rtlCol="0">
            <a:spAutoFit/>
          </a:bodyPr>
          <a:lstStyle/>
          <a:p>
            <a:r>
              <a:rPr lang="en-US" sz="1600" b="1" dirty="0"/>
              <a:t>Insights</a:t>
            </a:r>
            <a:r>
              <a:rPr lang="en-US" sz="1600" dirty="0"/>
              <a:t>: … and on the Country</a:t>
            </a:r>
          </a:p>
        </p:txBody>
      </p:sp>
      <p:pic>
        <p:nvPicPr>
          <p:cNvPr id="4" name="Picture 3">
            <a:extLst>
              <a:ext uri="{FF2B5EF4-FFF2-40B4-BE49-F238E27FC236}">
                <a16:creationId xmlns:a16="http://schemas.microsoft.com/office/drawing/2014/main" id="{0FC0FCD1-9F68-1D61-FCE4-8E4F5DC4EBD8}"/>
              </a:ext>
            </a:extLst>
          </p:cNvPr>
          <p:cNvPicPr>
            <a:picLocks noChangeAspect="1"/>
          </p:cNvPicPr>
          <p:nvPr/>
        </p:nvPicPr>
        <p:blipFill>
          <a:blip r:embed="rId2"/>
          <a:stretch>
            <a:fillRect/>
          </a:stretch>
        </p:blipFill>
        <p:spPr>
          <a:xfrm>
            <a:off x="360140" y="1804403"/>
            <a:ext cx="5180081" cy="2937056"/>
          </a:xfrm>
          <a:prstGeom prst="rect">
            <a:avLst/>
          </a:prstGeom>
        </p:spPr>
      </p:pic>
      <p:pic>
        <p:nvPicPr>
          <p:cNvPr id="6" name="Picture 5">
            <a:extLst>
              <a:ext uri="{FF2B5EF4-FFF2-40B4-BE49-F238E27FC236}">
                <a16:creationId xmlns:a16="http://schemas.microsoft.com/office/drawing/2014/main" id="{5DC4174A-DD12-F7AD-F7F0-A3B6E47F1158}"/>
              </a:ext>
            </a:extLst>
          </p:cNvPr>
          <p:cNvPicPr>
            <a:picLocks noChangeAspect="1"/>
          </p:cNvPicPr>
          <p:nvPr/>
        </p:nvPicPr>
        <p:blipFill>
          <a:blip r:embed="rId3"/>
          <a:stretch>
            <a:fillRect/>
          </a:stretch>
        </p:blipFill>
        <p:spPr>
          <a:xfrm>
            <a:off x="6421710" y="1841928"/>
            <a:ext cx="5031276" cy="2862006"/>
          </a:xfrm>
          <a:prstGeom prst="rect">
            <a:avLst/>
          </a:prstGeom>
        </p:spPr>
      </p:pic>
    </p:spTree>
    <p:extLst>
      <p:ext uri="{BB962C8B-B14F-4D97-AF65-F5344CB8AC3E}">
        <p14:creationId xmlns:p14="http://schemas.microsoft.com/office/powerpoint/2010/main" val="180281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9D4F-AE31-F703-1726-97040C865FD5}"/>
              </a:ext>
            </a:extLst>
          </p:cNvPr>
          <p:cNvSpPr>
            <a:spLocks noGrp="1"/>
          </p:cNvSpPr>
          <p:nvPr>
            <p:ph type="title"/>
          </p:nvPr>
        </p:nvSpPr>
        <p:spPr>
          <a:xfrm>
            <a:off x="193675" y="107604"/>
            <a:ext cx="8293100" cy="536575"/>
          </a:xfrm>
        </p:spPr>
        <p:txBody>
          <a:bodyPr>
            <a:normAutofit/>
          </a:bodyPr>
          <a:lstStyle/>
          <a:p>
            <a:r>
              <a:rPr lang="en-US" sz="3000" dirty="0"/>
              <a:t>Before forecasting, let’s build some </a:t>
            </a:r>
            <a:r>
              <a:rPr lang="en-US" sz="3000" dirty="0">
                <a:solidFill>
                  <a:srgbClr val="00B050"/>
                </a:solidFill>
              </a:rPr>
              <a:t>intuition </a:t>
            </a:r>
            <a:r>
              <a:rPr lang="en-US" sz="2000" dirty="0">
                <a:solidFill>
                  <a:srgbClr val="00B050"/>
                </a:solidFill>
              </a:rPr>
              <a:t>🤔</a:t>
            </a:r>
            <a:endParaRPr lang="en-US" sz="2000" dirty="0"/>
          </a:p>
        </p:txBody>
      </p:sp>
      <p:sp>
        <p:nvSpPr>
          <p:cNvPr id="10" name="TextBox 9">
            <a:extLst>
              <a:ext uri="{FF2B5EF4-FFF2-40B4-BE49-F238E27FC236}">
                <a16:creationId xmlns:a16="http://schemas.microsoft.com/office/drawing/2014/main" id="{86750900-2650-66FB-3035-BB8D681C3811}"/>
              </a:ext>
            </a:extLst>
          </p:cNvPr>
          <p:cNvSpPr txBox="1"/>
          <p:nvPr/>
        </p:nvSpPr>
        <p:spPr>
          <a:xfrm>
            <a:off x="365954" y="4343801"/>
            <a:ext cx="5219838" cy="738664"/>
          </a:xfrm>
          <a:prstGeom prst="rect">
            <a:avLst/>
          </a:prstGeom>
          <a:noFill/>
        </p:spPr>
        <p:txBody>
          <a:bodyPr wrap="square" rtlCol="0">
            <a:spAutoFit/>
          </a:bodyPr>
          <a:lstStyle/>
          <a:p>
            <a:r>
              <a:rPr lang="en-US" sz="1400" b="1" dirty="0"/>
              <a:t>Insights</a:t>
            </a:r>
            <a:r>
              <a:rPr lang="en-US" sz="1400" dirty="0"/>
              <a:t>: </a:t>
            </a:r>
          </a:p>
          <a:p>
            <a:r>
              <a:rPr lang="en-US" sz="1400" dirty="0"/>
              <a:t>the retention rate depends also on how close we are to today’s date</a:t>
            </a:r>
          </a:p>
          <a:p>
            <a:endParaRPr lang="en-US" sz="1400" dirty="0"/>
          </a:p>
        </p:txBody>
      </p:sp>
      <p:pic>
        <p:nvPicPr>
          <p:cNvPr id="15" name="Picture 14">
            <a:extLst>
              <a:ext uri="{FF2B5EF4-FFF2-40B4-BE49-F238E27FC236}">
                <a16:creationId xmlns:a16="http://schemas.microsoft.com/office/drawing/2014/main" id="{6B535057-D6E0-9B47-BC5A-81316C45A2B7}"/>
              </a:ext>
            </a:extLst>
          </p:cNvPr>
          <p:cNvPicPr>
            <a:picLocks noChangeAspect="1"/>
          </p:cNvPicPr>
          <p:nvPr/>
        </p:nvPicPr>
        <p:blipFill>
          <a:blip r:embed="rId2"/>
          <a:stretch>
            <a:fillRect/>
          </a:stretch>
        </p:blipFill>
        <p:spPr>
          <a:xfrm>
            <a:off x="82550" y="917630"/>
            <a:ext cx="6728941" cy="3152720"/>
          </a:xfrm>
          <a:prstGeom prst="rect">
            <a:avLst/>
          </a:prstGeom>
        </p:spPr>
      </p:pic>
      <p:pic>
        <p:nvPicPr>
          <p:cNvPr id="3" name="Picture 2">
            <a:extLst>
              <a:ext uri="{FF2B5EF4-FFF2-40B4-BE49-F238E27FC236}">
                <a16:creationId xmlns:a16="http://schemas.microsoft.com/office/drawing/2014/main" id="{4A935354-9998-69DD-2476-B4EAA17D5712}"/>
              </a:ext>
            </a:extLst>
          </p:cNvPr>
          <p:cNvPicPr>
            <a:picLocks noChangeAspect="1"/>
          </p:cNvPicPr>
          <p:nvPr/>
        </p:nvPicPr>
        <p:blipFill>
          <a:blip r:embed="rId3"/>
          <a:stretch>
            <a:fillRect/>
          </a:stretch>
        </p:blipFill>
        <p:spPr>
          <a:xfrm>
            <a:off x="7854950" y="512041"/>
            <a:ext cx="4203977" cy="2007907"/>
          </a:xfrm>
          <a:prstGeom prst="rect">
            <a:avLst/>
          </a:prstGeom>
        </p:spPr>
      </p:pic>
      <p:pic>
        <p:nvPicPr>
          <p:cNvPr id="4" name="Picture 3">
            <a:extLst>
              <a:ext uri="{FF2B5EF4-FFF2-40B4-BE49-F238E27FC236}">
                <a16:creationId xmlns:a16="http://schemas.microsoft.com/office/drawing/2014/main" id="{EF68838E-9EFD-F807-6530-9419B931368D}"/>
              </a:ext>
            </a:extLst>
          </p:cNvPr>
          <p:cNvPicPr>
            <a:picLocks noChangeAspect="1"/>
          </p:cNvPicPr>
          <p:nvPr/>
        </p:nvPicPr>
        <p:blipFill>
          <a:blip r:embed="rId4"/>
          <a:stretch>
            <a:fillRect/>
          </a:stretch>
        </p:blipFill>
        <p:spPr>
          <a:xfrm>
            <a:off x="7905473" y="2732580"/>
            <a:ext cx="4203977" cy="2015217"/>
          </a:xfrm>
          <a:prstGeom prst="rect">
            <a:avLst/>
          </a:prstGeom>
        </p:spPr>
      </p:pic>
      <p:pic>
        <p:nvPicPr>
          <p:cNvPr id="5" name="Picture 4">
            <a:extLst>
              <a:ext uri="{FF2B5EF4-FFF2-40B4-BE49-F238E27FC236}">
                <a16:creationId xmlns:a16="http://schemas.microsoft.com/office/drawing/2014/main" id="{0F32EA43-4642-DE1A-E624-F969E5A97A3B}"/>
              </a:ext>
            </a:extLst>
          </p:cNvPr>
          <p:cNvPicPr>
            <a:picLocks noChangeAspect="1"/>
          </p:cNvPicPr>
          <p:nvPr/>
        </p:nvPicPr>
        <p:blipFill>
          <a:blip r:embed="rId5"/>
          <a:stretch>
            <a:fillRect/>
          </a:stretch>
        </p:blipFill>
        <p:spPr>
          <a:xfrm>
            <a:off x="8035731" y="4747797"/>
            <a:ext cx="4156269" cy="1894706"/>
          </a:xfrm>
          <a:prstGeom prst="rect">
            <a:avLst/>
          </a:prstGeom>
        </p:spPr>
      </p:pic>
      <p:sp>
        <p:nvSpPr>
          <p:cNvPr id="7" name="TextBox 6">
            <a:extLst>
              <a:ext uri="{FF2B5EF4-FFF2-40B4-BE49-F238E27FC236}">
                <a16:creationId xmlns:a16="http://schemas.microsoft.com/office/drawing/2014/main" id="{DA74DA30-CD37-3012-F2DE-6D3993404A45}"/>
              </a:ext>
            </a:extLst>
          </p:cNvPr>
          <p:cNvSpPr txBox="1"/>
          <p:nvPr/>
        </p:nvSpPr>
        <p:spPr>
          <a:xfrm>
            <a:off x="365954" y="4855122"/>
            <a:ext cx="7455930" cy="307777"/>
          </a:xfrm>
          <a:prstGeom prst="rect">
            <a:avLst/>
          </a:prstGeom>
          <a:noFill/>
        </p:spPr>
        <p:txBody>
          <a:bodyPr wrap="square">
            <a:spAutoFit/>
          </a:bodyPr>
          <a:lstStyle/>
          <a:p>
            <a:r>
              <a:rPr lang="en-US" sz="1400" dirty="0"/>
              <a:t>the retention rates seem to decrease with a rather stable rate (slope) after the first 6 months</a:t>
            </a:r>
          </a:p>
        </p:txBody>
      </p:sp>
    </p:spTree>
    <p:extLst>
      <p:ext uri="{BB962C8B-B14F-4D97-AF65-F5344CB8AC3E}">
        <p14:creationId xmlns:p14="http://schemas.microsoft.com/office/powerpoint/2010/main" val="147137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9D4F-AE31-F703-1726-97040C865FD5}"/>
              </a:ext>
            </a:extLst>
          </p:cNvPr>
          <p:cNvSpPr>
            <a:spLocks noGrp="1"/>
          </p:cNvSpPr>
          <p:nvPr>
            <p:ph type="title"/>
          </p:nvPr>
        </p:nvSpPr>
        <p:spPr>
          <a:xfrm>
            <a:off x="92075" y="107604"/>
            <a:ext cx="8293100" cy="536575"/>
          </a:xfrm>
        </p:spPr>
        <p:txBody>
          <a:bodyPr>
            <a:normAutofit/>
          </a:bodyPr>
          <a:lstStyle/>
          <a:p>
            <a:r>
              <a:rPr lang="en-US" sz="3000" dirty="0"/>
              <a:t>Armed with </a:t>
            </a:r>
            <a:r>
              <a:rPr lang="en-US" sz="3000" dirty="0">
                <a:solidFill>
                  <a:srgbClr val="00B050"/>
                </a:solidFill>
              </a:rPr>
              <a:t>intuition</a:t>
            </a:r>
            <a:r>
              <a:rPr lang="en-US" sz="3000" dirty="0"/>
              <a:t>, we can now forecast =)</a:t>
            </a:r>
          </a:p>
        </p:txBody>
      </p:sp>
      <p:sp>
        <p:nvSpPr>
          <p:cNvPr id="16" name="TextBox 15">
            <a:extLst>
              <a:ext uri="{FF2B5EF4-FFF2-40B4-BE49-F238E27FC236}">
                <a16:creationId xmlns:a16="http://schemas.microsoft.com/office/drawing/2014/main" id="{CE614C6B-0E47-D03B-1FCA-C71D057D0A43}"/>
              </a:ext>
            </a:extLst>
          </p:cNvPr>
          <p:cNvSpPr txBox="1"/>
          <p:nvPr/>
        </p:nvSpPr>
        <p:spPr>
          <a:xfrm>
            <a:off x="92075" y="1397675"/>
            <a:ext cx="12011025" cy="2031325"/>
          </a:xfrm>
          <a:prstGeom prst="rect">
            <a:avLst/>
          </a:prstGeom>
          <a:noFill/>
        </p:spPr>
        <p:txBody>
          <a:bodyPr wrap="square">
            <a:spAutoFit/>
          </a:bodyPr>
          <a:lstStyle/>
          <a:p>
            <a:br>
              <a:rPr lang="en-US" sz="1400" dirty="0"/>
            </a:br>
            <a:r>
              <a:rPr lang="en-US" sz="1400" dirty="0"/>
              <a:t>  </a:t>
            </a:r>
            <a:r>
              <a:rPr lang="en-US" sz="1400" b="1" dirty="0"/>
              <a:t>Recap of goal</a:t>
            </a:r>
            <a:r>
              <a:rPr lang="en-US" sz="1400" dirty="0"/>
              <a:t>: forecast Net customers in the next 24 months</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7" name="TextBox 6">
            <a:extLst>
              <a:ext uri="{FF2B5EF4-FFF2-40B4-BE49-F238E27FC236}">
                <a16:creationId xmlns:a16="http://schemas.microsoft.com/office/drawing/2014/main" id="{7DCA0784-5581-1976-8615-F53BFABD3394}"/>
              </a:ext>
            </a:extLst>
          </p:cNvPr>
          <p:cNvSpPr txBox="1"/>
          <p:nvPr/>
        </p:nvSpPr>
        <p:spPr>
          <a:xfrm>
            <a:off x="183251" y="644179"/>
            <a:ext cx="12101513" cy="954107"/>
          </a:xfrm>
          <a:prstGeom prst="rect">
            <a:avLst/>
          </a:prstGeom>
          <a:noFill/>
        </p:spPr>
        <p:txBody>
          <a:bodyPr wrap="square">
            <a:spAutoFit/>
          </a:bodyPr>
          <a:lstStyle/>
          <a:p>
            <a:r>
              <a:rPr lang="en-US" sz="1400" b="1" dirty="0"/>
              <a:t>Recap of insights</a:t>
            </a:r>
            <a:r>
              <a:rPr lang="en-US" sz="1400" dirty="0"/>
              <a:t>: </a:t>
            </a:r>
            <a:br>
              <a:rPr lang="en-US" sz="1400" dirty="0"/>
            </a:br>
            <a:r>
              <a:rPr lang="en-US" sz="1400" dirty="0"/>
              <a:t>	          </a:t>
            </a:r>
            <a:r>
              <a:rPr lang="en-US" sz="1400" dirty="0">
                <a:solidFill>
                  <a:schemeClr val="accent6">
                    <a:lumMod val="75000"/>
                  </a:schemeClr>
                </a:solidFill>
              </a:rPr>
              <a:t>&gt;</a:t>
            </a:r>
            <a:r>
              <a:rPr lang="en-US" sz="1400" dirty="0"/>
              <a:t> retention rates = f (Product, Country, age Cohort, intake month, how recent the cohort is), their interaction and possibly many other external 			                     factors.</a:t>
            </a:r>
            <a:br>
              <a:rPr lang="en-US" sz="1400" dirty="0"/>
            </a:br>
            <a:r>
              <a:rPr lang="en-US" sz="1400" dirty="0"/>
              <a:t>	          </a:t>
            </a:r>
            <a:r>
              <a:rPr lang="en-US" sz="1400" dirty="0">
                <a:solidFill>
                  <a:schemeClr val="accent6">
                    <a:lumMod val="75000"/>
                  </a:schemeClr>
                </a:solidFill>
              </a:rPr>
              <a:t>&gt; </a:t>
            </a:r>
            <a:r>
              <a:rPr lang="en-US" sz="1400" dirty="0"/>
              <a:t>They decrease almost linearly after 6 months.</a:t>
            </a:r>
          </a:p>
        </p:txBody>
      </p:sp>
      <p:cxnSp>
        <p:nvCxnSpPr>
          <p:cNvPr id="13" name="Straight Arrow Connector 12">
            <a:extLst>
              <a:ext uri="{FF2B5EF4-FFF2-40B4-BE49-F238E27FC236}">
                <a16:creationId xmlns:a16="http://schemas.microsoft.com/office/drawing/2014/main" id="{529F33CC-4428-6E3E-7F23-439CA4ACE274}"/>
              </a:ext>
            </a:extLst>
          </p:cNvPr>
          <p:cNvCxnSpPr>
            <a:cxnSpLocks/>
          </p:cNvCxnSpPr>
          <p:nvPr/>
        </p:nvCxnSpPr>
        <p:spPr>
          <a:xfrm>
            <a:off x="5369405" y="2777888"/>
            <a:ext cx="17801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C07EB1-12B3-60DB-4162-3EBCC38D74A1}"/>
              </a:ext>
            </a:extLst>
          </p:cNvPr>
          <p:cNvSpPr txBox="1"/>
          <p:nvPr/>
        </p:nvSpPr>
        <p:spPr>
          <a:xfrm>
            <a:off x="271669" y="4795502"/>
            <a:ext cx="11151705" cy="954107"/>
          </a:xfrm>
          <a:prstGeom prst="rect">
            <a:avLst/>
          </a:prstGeom>
          <a:noFill/>
        </p:spPr>
        <p:txBody>
          <a:bodyPr wrap="square">
            <a:spAutoFit/>
          </a:bodyPr>
          <a:lstStyle/>
          <a:p>
            <a:r>
              <a:rPr lang="en-US" sz="1400" b="1" dirty="0"/>
              <a:t>Baseline approach</a:t>
            </a:r>
            <a:r>
              <a:rPr lang="en-US" sz="1400" dirty="0"/>
              <a:t>: the dataset being small, with relatively clear patterns, we could use the historical rate of variation retention rates per Product x Country to forecast the future retention rates (Note: we will compare it to a more ML method later).</a:t>
            </a:r>
            <a:br>
              <a:rPr lang="en-US" sz="1400" dirty="0"/>
            </a:br>
            <a:endParaRPr lang="en-US" sz="1400" dirty="0"/>
          </a:p>
          <a:p>
            <a:endParaRPr lang="en-US" sz="1400" dirty="0"/>
          </a:p>
        </p:txBody>
      </p:sp>
      <p:sp>
        <p:nvSpPr>
          <p:cNvPr id="21" name="TextBox 20">
            <a:extLst>
              <a:ext uri="{FF2B5EF4-FFF2-40B4-BE49-F238E27FC236}">
                <a16:creationId xmlns:a16="http://schemas.microsoft.com/office/drawing/2014/main" id="{A6772F3A-4F8B-7340-5DAE-4520BB6C6E91}"/>
              </a:ext>
            </a:extLst>
          </p:cNvPr>
          <p:cNvSpPr txBox="1"/>
          <p:nvPr/>
        </p:nvSpPr>
        <p:spPr>
          <a:xfrm>
            <a:off x="271669" y="5473005"/>
            <a:ext cx="11918259" cy="1384995"/>
          </a:xfrm>
          <a:prstGeom prst="rect">
            <a:avLst/>
          </a:prstGeom>
          <a:noFill/>
        </p:spPr>
        <p:txBody>
          <a:bodyPr wrap="square">
            <a:spAutoFit/>
          </a:bodyPr>
          <a:lstStyle/>
          <a:p>
            <a:r>
              <a:rPr lang="en-US" sz="1400" b="1" dirty="0"/>
              <a:t>Proposed methodology</a:t>
            </a:r>
            <a:r>
              <a:rPr lang="en-US" sz="1400" dirty="0"/>
              <a:t>: </a:t>
            </a:r>
            <a:br>
              <a:rPr lang="en-US" sz="1400" dirty="0"/>
            </a:br>
            <a:endParaRPr lang="en-US" sz="1400" dirty="0"/>
          </a:p>
          <a:p>
            <a:r>
              <a:rPr lang="en-US" sz="1400" dirty="0"/>
              <a:t>	a) Cross validation (to assess model performance): we divide Cohorts in 3 groups: 			</a:t>
            </a:r>
          </a:p>
          <a:p>
            <a:r>
              <a:rPr lang="en-US" sz="1400" dirty="0"/>
              <a:t>		a.1) old (before April 2021), further divided into “train” and “validation” using “October 2020” as splitting date.</a:t>
            </a:r>
          </a:p>
          <a:p>
            <a:r>
              <a:rPr lang="en-US" sz="1400" dirty="0"/>
              <a:t>		a.2) new (Intake Month after April 2021), the “test” dataset.</a:t>
            </a:r>
            <a:br>
              <a:rPr lang="en-US" sz="1400" dirty="0"/>
            </a:br>
            <a:endParaRPr lang="en-US" sz="1400" dirty="0"/>
          </a:p>
        </p:txBody>
      </p:sp>
      <p:sp>
        <p:nvSpPr>
          <p:cNvPr id="14" name="TextBox 13">
            <a:extLst>
              <a:ext uri="{FF2B5EF4-FFF2-40B4-BE49-F238E27FC236}">
                <a16:creationId xmlns:a16="http://schemas.microsoft.com/office/drawing/2014/main" id="{9BCBC022-5C23-106E-304B-4A330DB48780}"/>
              </a:ext>
            </a:extLst>
          </p:cNvPr>
          <p:cNvSpPr txBox="1"/>
          <p:nvPr/>
        </p:nvSpPr>
        <p:spPr>
          <a:xfrm>
            <a:off x="5296790" y="2134861"/>
            <a:ext cx="2210837" cy="523220"/>
          </a:xfrm>
          <a:prstGeom prst="rect">
            <a:avLst/>
          </a:prstGeom>
          <a:noFill/>
        </p:spPr>
        <p:txBody>
          <a:bodyPr wrap="square" rtlCol="0">
            <a:spAutoFit/>
          </a:bodyPr>
          <a:lstStyle/>
          <a:p>
            <a:r>
              <a:rPr lang="en-US" sz="1400" dirty="0"/>
              <a:t>Split dataset 2 (“actuals”) into train  and validation</a:t>
            </a:r>
          </a:p>
        </p:txBody>
      </p:sp>
      <p:pic>
        <p:nvPicPr>
          <p:cNvPr id="25" name="Picture 24">
            <a:extLst>
              <a:ext uri="{FF2B5EF4-FFF2-40B4-BE49-F238E27FC236}">
                <a16:creationId xmlns:a16="http://schemas.microsoft.com/office/drawing/2014/main" id="{F3F20A2E-FA14-2E01-D215-05F071E6A69D}"/>
              </a:ext>
            </a:extLst>
          </p:cNvPr>
          <p:cNvPicPr>
            <a:picLocks noChangeAspect="1"/>
          </p:cNvPicPr>
          <p:nvPr/>
        </p:nvPicPr>
        <p:blipFill>
          <a:blip r:embed="rId2"/>
          <a:stretch>
            <a:fillRect/>
          </a:stretch>
        </p:blipFill>
        <p:spPr>
          <a:xfrm>
            <a:off x="762297" y="1939681"/>
            <a:ext cx="4305241" cy="2855821"/>
          </a:xfrm>
          <a:prstGeom prst="rect">
            <a:avLst/>
          </a:prstGeom>
        </p:spPr>
      </p:pic>
      <p:pic>
        <p:nvPicPr>
          <p:cNvPr id="27" name="Picture 26">
            <a:extLst>
              <a:ext uri="{FF2B5EF4-FFF2-40B4-BE49-F238E27FC236}">
                <a16:creationId xmlns:a16="http://schemas.microsoft.com/office/drawing/2014/main" id="{CB15F7E5-831E-6B59-0EBD-FD585F5A13EC}"/>
              </a:ext>
            </a:extLst>
          </p:cNvPr>
          <p:cNvPicPr>
            <a:picLocks noChangeAspect="1"/>
          </p:cNvPicPr>
          <p:nvPr/>
        </p:nvPicPr>
        <p:blipFill>
          <a:blip r:embed="rId3"/>
          <a:stretch>
            <a:fillRect/>
          </a:stretch>
        </p:blipFill>
        <p:spPr>
          <a:xfrm>
            <a:off x="7317859" y="1823612"/>
            <a:ext cx="4488792" cy="2971890"/>
          </a:xfrm>
          <a:prstGeom prst="rect">
            <a:avLst/>
          </a:prstGeom>
        </p:spPr>
      </p:pic>
    </p:spTree>
    <p:extLst>
      <p:ext uri="{BB962C8B-B14F-4D97-AF65-F5344CB8AC3E}">
        <p14:creationId xmlns:p14="http://schemas.microsoft.com/office/powerpoint/2010/main" val="117776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1"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9D4F-AE31-F703-1726-97040C865FD5}"/>
              </a:ext>
            </a:extLst>
          </p:cNvPr>
          <p:cNvSpPr>
            <a:spLocks noGrp="1"/>
          </p:cNvSpPr>
          <p:nvPr>
            <p:ph type="title"/>
          </p:nvPr>
        </p:nvSpPr>
        <p:spPr>
          <a:xfrm>
            <a:off x="92075" y="107604"/>
            <a:ext cx="8293100" cy="536575"/>
          </a:xfrm>
        </p:spPr>
        <p:txBody>
          <a:bodyPr>
            <a:normAutofit/>
          </a:bodyPr>
          <a:lstStyle/>
          <a:p>
            <a:r>
              <a:rPr lang="en-US" sz="3000" dirty="0">
                <a:solidFill>
                  <a:srgbClr val="008E40"/>
                </a:solidFill>
              </a:rPr>
              <a:t>Baseline</a:t>
            </a:r>
            <a:r>
              <a:rPr lang="en-US" sz="3000" dirty="0"/>
              <a:t> approach: methodology</a:t>
            </a:r>
          </a:p>
        </p:txBody>
      </p:sp>
      <p:pic>
        <p:nvPicPr>
          <p:cNvPr id="9" name="Picture 8">
            <a:extLst>
              <a:ext uri="{FF2B5EF4-FFF2-40B4-BE49-F238E27FC236}">
                <a16:creationId xmlns:a16="http://schemas.microsoft.com/office/drawing/2014/main" id="{7992F889-604A-F58C-0616-581739EAA16C}"/>
              </a:ext>
            </a:extLst>
          </p:cNvPr>
          <p:cNvPicPr>
            <a:picLocks noChangeAspect="1"/>
          </p:cNvPicPr>
          <p:nvPr/>
        </p:nvPicPr>
        <p:blipFill>
          <a:blip r:embed="rId2"/>
          <a:stretch>
            <a:fillRect/>
          </a:stretch>
        </p:blipFill>
        <p:spPr>
          <a:xfrm>
            <a:off x="195161" y="2929787"/>
            <a:ext cx="3579881" cy="1513007"/>
          </a:xfrm>
          <a:prstGeom prst="rect">
            <a:avLst/>
          </a:prstGeom>
        </p:spPr>
      </p:pic>
      <p:pic>
        <p:nvPicPr>
          <p:cNvPr id="11" name="Picture 10">
            <a:extLst>
              <a:ext uri="{FF2B5EF4-FFF2-40B4-BE49-F238E27FC236}">
                <a16:creationId xmlns:a16="http://schemas.microsoft.com/office/drawing/2014/main" id="{E1A799DE-AA2D-7015-E513-BA712122C1CD}"/>
              </a:ext>
            </a:extLst>
          </p:cNvPr>
          <p:cNvPicPr>
            <a:picLocks noChangeAspect="1"/>
          </p:cNvPicPr>
          <p:nvPr/>
        </p:nvPicPr>
        <p:blipFill>
          <a:blip r:embed="rId3"/>
          <a:stretch>
            <a:fillRect/>
          </a:stretch>
        </p:blipFill>
        <p:spPr>
          <a:xfrm>
            <a:off x="3961988" y="2868870"/>
            <a:ext cx="3631919" cy="1573924"/>
          </a:xfrm>
          <a:prstGeom prst="rect">
            <a:avLst/>
          </a:prstGeom>
        </p:spPr>
      </p:pic>
      <p:pic>
        <p:nvPicPr>
          <p:cNvPr id="13" name="Picture 12">
            <a:extLst>
              <a:ext uri="{FF2B5EF4-FFF2-40B4-BE49-F238E27FC236}">
                <a16:creationId xmlns:a16="http://schemas.microsoft.com/office/drawing/2014/main" id="{2E818C6B-0232-9926-E77A-48034DE74B8F}"/>
              </a:ext>
            </a:extLst>
          </p:cNvPr>
          <p:cNvPicPr>
            <a:picLocks noChangeAspect="1"/>
          </p:cNvPicPr>
          <p:nvPr/>
        </p:nvPicPr>
        <p:blipFill>
          <a:blip r:embed="rId4"/>
          <a:stretch>
            <a:fillRect/>
          </a:stretch>
        </p:blipFill>
        <p:spPr>
          <a:xfrm>
            <a:off x="8291324" y="3074917"/>
            <a:ext cx="3705515" cy="1573924"/>
          </a:xfrm>
          <a:prstGeom prst="rect">
            <a:avLst/>
          </a:prstGeom>
        </p:spPr>
      </p:pic>
      <p:sp>
        <p:nvSpPr>
          <p:cNvPr id="18" name="TextBox 17">
            <a:extLst>
              <a:ext uri="{FF2B5EF4-FFF2-40B4-BE49-F238E27FC236}">
                <a16:creationId xmlns:a16="http://schemas.microsoft.com/office/drawing/2014/main" id="{2A2C3BE7-E89A-FAA9-D312-BF21B673F12A}"/>
              </a:ext>
            </a:extLst>
          </p:cNvPr>
          <p:cNvSpPr txBox="1"/>
          <p:nvPr/>
        </p:nvSpPr>
        <p:spPr>
          <a:xfrm>
            <a:off x="101034" y="4549676"/>
            <a:ext cx="3400840" cy="2308324"/>
          </a:xfrm>
          <a:prstGeom prst="rect">
            <a:avLst/>
          </a:prstGeom>
          <a:noFill/>
        </p:spPr>
        <p:txBody>
          <a:bodyPr wrap="square">
            <a:spAutoFit/>
          </a:bodyPr>
          <a:lstStyle/>
          <a:p>
            <a:r>
              <a:rPr lang="en-US" sz="1200" dirty="0"/>
              <a:t>b.1) Assuming that retention rate linearly decays after the first 6 months, we forecast the retention rates for train dataset. </a:t>
            </a:r>
          </a:p>
          <a:p>
            <a:endParaRPr lang="en-US" sz="1200" dirty="0"/>
          </a:p>
          <a:p>
            <a:r>
              <a:rPr lang="en-US" sz="1200" dirty="0"/>
              <a:t>b.2) We calculate the derivatives (diff) of the retention rate for each Product x Country x Cohort x age</a:t>
            </a:r>
            <a:br>
              <a:rPr lang="en-US" sz="1200" dirty="0"/>
            </a:br>
            <a:br>
              <a:rPr lang="en-US" sz="1200" dirty="0"/>
            </a:br>
            <a:r>
              <a:rPr lang="en-US" sz="1200" dirty="0"/>
              <a:t>b.2) Calculate the average delta of retention rates per Product x Country x age Cohort (we obtain a “template” of curve per Product x Country with respect to the month since acquisition)</a:t>
            </a:r>
          </a:p>
        </p:txBody>
      </p:sp>
      <p:sp>
        <p:nvSpPr>
          <p:cNvPr id="20" name="TextBox 19">
            <a:extLst>
              <a:ext uri="{FF2B5EF4-FFF2-40B4-BE49-F238E27FC236}">
                <a16:creationId xmlns:a16="http://schemas.microsoft.com/office/drawing/2014/main" id="{379443CD-317F-F096-5A9A-31DF534F3489}"/>
              </a:ext>
            </a:extLst>
          </p:cNvPr>
          <p:cNvSpPr txBox="1"/>
          <p:nvPr/>
        </p:nvSpPr>
        <p:spPr>
          <a:xfrm>
            <a:off x="4094642" y="4811404"/>
            <a:ext cx="3752023" cy="461665"/>
          </a:xfrm>
          <a:prstGeom prst="rect">
            <a:avLst/>
          </a:prstGeom>
          <a:noFill/>
        </p:spPr>
        <p:txBody>
          <a:bodyPr wrap="square">
            <a:spAutoFit/>
          </a:bodyPr>
          <a:lstStyle/>
          <a:p>
            <a:r>
              <a:rPr lang="en-US" sz="1200" dirty="0"/>
              <a:t>b.4) use the average change of retention rate per Product x Country x to forecast “valid” retention rates.</a:t>
            </a:r>
          </a:p>
        </p:txBody>
      </p:sp>
      <p:sp>
        <p:nvSpPr>
          <p:cNvPr id="21" name="TextBox 20">
            <a:extLst>
              <a:ext uri="{FF2B5EF4-FFF2-40B4-BE49-F238E27FC236}">
                <a16:creationId xmlns:a16="http://schemas.microsoft.com/office/drawing/2014/main" id="{ED38197E-BAC5-7682-44E8-80444D87D27A}"/>
              </a:ext>
            </a:extLst>
          </p:cNvPr>
          <p:cNvSpPr txBox="1"/>
          <p:nvPr/>
        </p:nvSpPr>
        <p:spPr>
          <a:xfrm>
            <a:off x="8152829" y="4811404"/>
            <a:ext cx="3142423" cy="276999"/>
          </a:xfrm>
          <a:prstGeom prst="rect">
            <a:avLst/>
          </a:prstGeom>
          <a:noFill/>
        </p:spPr>
        <p:txBody>
          <a:bodyPr wrap="square">
            <a:spAutoFit/>
          </a:bodyPr>
          <a:lstStyle/>
          <a:p>
            <a:r>
              <a:rPr lang="en-US" sz="1200" dirty="0"/>
              <a:t>b.4) idem with “test”</a:t>
            </a:r>
          </a:p>
        </p:txBody>
      </p:sp>
      <p:sp>
        <p:nvSpPr>
          <p:cNvPr id="6" name="TextBox 5">
            <a:extLst>
              <a:ext uri="{FF2B5EF4-FFF2-40B4-BE49-F238E27FC236}">
                <a16:creationId xmlns:a16="http://schemas.microsoft.com/office/drawing/2014/main" id="{F8A34484-4126-D8EC-6191-D5B6480966BF}"/>
              </a:ext>
            </a:extLst>
          </p:cNvPr>
          <p:cNvSpPr txBox="1"/>
          <p:nvPr/>
        </p:nvSpPr>
        <p:spPr>
          <a:xfrm>
            <a:off x="231223" y="740509"/>
            <a:ext cx="11271664" cy="1569660"/>
          </a:xfrm>
          <a:prstGeom prst="rect">
            <a:avLst/>
          </a:prstGeom>
          <a:noFill/>
        </p:spPr>
        <p:txBody>
          <a:bodyPr wrap="square">
            <a:spAutoFit/>
          </a:bodyPr>
          <a:lstStyle/>
          <a:p>
            <a:r>
              <a:rPr lang="en-US" sz="1200" dirty="0"/>
              <a:t>b</a:t>
            </a:r>
            <a:r>
              <a:rPr lang="en-US" sz="1200" b="1" dirty="0"/>
              <a:t>) Forecasting approach</a:t>
            </a:r>
            <a:r>
              <a:rPr lang="en-US" sz="1200" dirty="0"/>
              <a:t>:</a:t>
            </a:r>
          </a:p>
          <a:p>
            <a:r>
              <a:rPr lang="en-US" sz="1200" dirty="0"/>
              <a:t>	b.1 as a first step, we will construct a simple baseline method that calculates the rate of change of the retention rate at each month since acquisition for each 	Country x Product (think of them as the ‘derivatives’ of the retention rate at each step).</a:t>
            </a:r>
            <a:br>
              <a:rPr lang="en-US" sz="1200" dirty="0"/>
            </a:br>
            <a:r>
              <a:rPr lang="en-US" sz="1200" dirty="0"/>
              <a:t>		=&gt; we obtain a kind of template (or curve) which describes the variation of the retention rate at each time step for each Country x Product</a:t>
            </a:r>
          </a:p>
          <a:p>
            <a:br>
              <a:rPr lang="en-US" sz="1200" dirty="0"/>
            </a:br>
            <a:r>
              <a:rPr lang="en-US" sz="1200" dirty="0"/>
              <a:t>	b.2 We use previous retrieved template to forecast retention rates in the future </a:t>
            </a:r>
          </a:p>
          <a:p>
            <a:br>
              <a:rPr lang="en-US" sz="1200" dirty="0"/>
            </a:br>
            <a:r>
              <a:rPr lang="en-US" sz="1200" dirty="0"/>
              <a:t>	b.3 From the forecasted retention rates, we retrieved the Net Customer by multiplying "forecasted retention rates" * "initial Cohort size"</a:t>
            </a:r>
          </a:p>
        </p:txBody>
      </p:sp>
      <p:sp>
        <p:nvSpPr>
          <p:cNvPr id="10" name="TextBox 9">
            <a:extLst>
              <a:ext uri="{FF2B5EF4-FFF2-40B4-BE49-F238E27FC236}">
                <a16:creationId xmlns:a16="http://schemas.microsoft.com/office/drawing/2014/main" id="{B1431727-35D4-2DF1-4686-8710E5872548}"/>
              </a:ext>
            </a:extLst>
          </p:cNvPr>
          <p:cNvSpPr txBox="1"/>
          <p:nvPr/>
        </p:nvSpPr>
        <p:spPr>
          <a:xfrm>
            <a:off x="8243263" y="6473397"/>
            <a:ext cx="5033844" cy="276999"/>
          </a:xfrm>
          <a:prstGeom prst="rect">
            <a:avLst/>
          </a:prstGeom>
          <a:noFill/>
        </p:spPr>
        <p:txBody>
          <a:bodyPr wrap="square">
            <a:spAutoFit/>
          </a:bodyPr>
          <a:lstStyle/>
          <a:p>
            <a:r>
              <a:rPr lang="en-US" sz="1200" dirty="0"/>
              <a:t>in the script ‘2_a_forecast_case_modelling_baseline.ipynb’, </a:t>
            </a:r>
          </a:p>
        </p:txBody>
      </p:sp>
    </p:spTree>
    <p:extLst>
      <p:ext uri="{BB962C8B-B14F-4D97-AF65-F5344CB8AC3E}">
        <p14:creationId xmlns:p14="http://schemas.microsoft.com/office/powerpoint/2010/main" val="185801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9D4F-AE31-F703-1726-97040C865FD5}"/>
              </a:ext>
            </a:extLst>
          </p:cNvPr>
          <p:cNvSpPr>
            <a:spLocks noGrp="1"/>
          </p:cNvSpPr>
          <p:nvPr>
            <p:ph type="title"/>
          </p:nvPr>
        </p:nvSpPr>
        <p:spPr>
          <a:xfrm>
            <a:off x="92075" y="107604"/>
            <a:ext cx="8293100" cy="536575"/>
          </a:xfrm>
        </p:spPr>
        <p:txBody>
          <a:bodyPr>
            <a:normAutofit/>
          </a:bodyPr>
          <a:lstStyle/>
          <a:p>
            <a:r>
              <a:rPr lang="en-US" sz="3000" dirty="0">
                <a:solidFill>
                  <a:srgbClr val="008E40"/>
                </a:solidFill>
              </a:rPr>
              <a:t>Baseline</a:t>
            </a:r>
            <a:r>
              <a:rPr lang="en-US" sz="3000" dirty="0"/>
              <a:t> approach: results</a:t>
            </a:r>
          </a:p>
        </p:txBody>
      </p:sp>
      <p:pic>
        <p:nvPicPr>
          <p:cNvPr id="4" name="Picture 3">
            <a:extLst>
              <a:ext uri="{FF2B5EF4-FFF2-40B4-BE49-F238E27FC236}">
                <a16:creationId xmlns:a16="http://schemas.microsoft.com/office/drawing/2014/main" id="{F2584443-EC2E-2959-43F6-03C3E2B1A071}"/>
              </a:ext>
            </a:extLst>
          </p:cNvPr>
          <p:cNvPicPr>
            <a:picLocks noChangeAspect="1"/>
          </p:cNvPicPr>
          <p:nvPr/>
        </p:nvPicPr>
        <p:blipFill>
          <a:blip r:embed="rId2"/>
          <a:stretch>
            <a:fillRect/>
          </a:stretch>
        </p:blipFill>
        <p:spPr>
          <a:xfrm>
            <a:off x="6533322" y="1377367"/>
            <a:ext cx="5413514" cy="2745633"/>
          </a:xfrm>
          <a:prstGeom prst="rect">
            <a:avLst/>
          </a:prstGeom>
        </p:spPr>
      </p:pic>
      <p:sp>
        <p:nvSpPr>
          <p:cNvPr id="10" name="TextBox 9">
            <a:extLst>
              <a:ext uri="{FF2B5EF4-FFF2-40B4-BE49-F238E27FC236}">
                <a16:creationId xmlns:a16="http://schemas.microsoft.com/office/drawing/2014/main" id="{DF26E4C7-5288-F2D6-496A-8E3BFE990057}"/>
              </a:ext>
            </a:extLst>
          </p:cNvPr>
          <p:cNvSpPr txBox="1"/>
          <p:nvPr/>
        </p:nvSpPr>
        <p:spPr>
          <a:xfrm>
            <a:off x="0" y="881663"/>
            <a:ext cx="11443252" cy="369332"/>
          </a:xfrm>
          <a:prstGeom prst="rect">
            <a:avLst/>
          </a:prstGeom>
          <a:noFill/>
        </p:spPr>
        <p:txBody>
          <a:bodyPr wrap="square">
            <a:spAutoFit/>
          </a:bodyPr>
          <a:lstStyle/>
          <a:p>
            <a:r>
              <a:rPr lang="en-US" sz="1800" b="1" dirty="0"/>
              <a:t>Output: </a:t>
            </a:r>
            <a:r>
              <a:rPr lang="en-US" sz="1600" dirty="0"/>
              <a:t>excel file ‘</a:t>
            </a:r>
            <a:r>
              <a:rPr lang="en-US" sz="1600" dirty="0" err="1"/>
              <a:t>submission_forecast_net_customers_baseline</a:t>
            </a:r>
            <a:r>
              <a:rPr lang="en-US" sz="1600" dirty="0"/>
              <a:t>’ with forecasted retention rates and Net customers per Cohort</a:t>
            </a:r>
            <a:r>
              <a:rPr lang="en-US" sz="1400" dirty="0"/>
              <a:t>*</a:t>
            </a:r>
          </a:p>
        </p:txBody>
      </p:sp>
      <p:pic>
        <p:nvPicPr>
          <p:cNvPr id="14" name="Picture 13">
            <a:extLst>
              <a:ext uri="{FF2B5EF4-FFF2-40B4-BE49-F238E27FC236}">
                <a16:creationId xmlns:a16="http://schemas.microsoft.com/office/drawing/2014/main" id="{BB06D349-140C-3812-2504-83F38D601CA6}"/>
              </a:ext>
            </a:extLst>
          </p:cNvPr>
          <p:cNvPicPr>
            <a:picLocks noChangeAspect="1"/>
          </p:cNvPicPr>
          <p:nvPr/>
        </p:nvPicPr>
        <p:blipFill>
          <a:blip r:embed="rId3"/>
          <a:stretch>
            <a:fillRect/>
          </a:stretch>
        </p:blipFill>
        <p:spPr>
          <a:xfrm>
            <a:off x="92075" y="1541094"/>
            <a:ext cx="5864086" cy="1209090"/>
          </a:xfrm>
          <a:prstGeom prst="rect">
            <a:avLst/>
          </a:prstGeom>
        </p:spPr>
      </p:pic>
      <p:sp>
        <p:nvSpPr>
          <p:cNvPr id="15" name="TextBox 14">
            <a:extLst>
              <a:ext uri="{FF2B5EF4-FFF2-40B4-BE49-F238E27FC236}">
                <a16:creationId xmlns:a16="http://schemas.microsoft.com/office/drawing/2014/main" id="{2CBF75A5-CEEE-ECEB-55A3-29B53A91CC99}"/>
              </a:ext>
            </a:extLst>
          </p:cNvPr>
          <p:cNvSpPr txBox="1"/>
          <p:nvPr/>
        </p:nvSpPr>
        <p:spPr>
          <a:xfrm>
            <a:off x="0" y="4355025"/>
            <a:ext cx="11775247" cy="584775"/>
          </a:xfrm>
          <a:prstGeom prst="rect">
            <a:avLst/>
          </a:prstGeom>
          <a:noFill/>
        </p:spPr>
        <p:txBody>
          <a:bodyPr wrap="square">
            <a:spAutoFit/>
          </a:bodyPr>
          <a:lstStyle/>
          <a:p>
            <a:r>
              <a:rPr lang="en-US" sz="1800" b="1" dirty="0"/>
              <a:t>Expected performance: </a:t>
            </a:r>
            <a:r>
              <a:rPr lang="en-US" sz="1400" dirty="0"/>
              <a:t>as calculated from the validation dataset with CV,  the quality of fit of the baseline approach R</a:t>
            </a:r>
            <a:r>
              <a:rPr lang="en-US" sz="1400" baseline="30000" dirty="0"/>
              <a:t>2</a:t>
            </a:r>
            <a:r>
              <a:rPr lang="en-US" sz="1400" dirty="0"/>
              <a:t> is 89% and the expected mean absolute error is 4.51 and Root Mean Squared Error 14.24.</a:t>
            </a:r>
          </a:p>
        </p:txBody>
      </p:sp>
      <p:sp>
        <p:nvSpPr>
          <p:cNvPr id="20" name="TextBox 19">
            <a:extLst>
              <a:ext uri="{FF2B5EF4-FFF2-40B4-BE49-F238E27FC236}">
                <a16:creationId xmlns:a16="http://schemas.microsoft.com/office/drawing/2014/main" id="{99017055-796D-7785-3EB8-647AF755570D}"/>
              </a:ext>
            </a:extLst>
          </p:cNvPr>
          <p:cNvSpPr txBox="1"/>
          <p:nvPr/>
        </p:nvSpPr>
        <p:spPr>
          <a:xfrm>
            <a:off x="92074" y="6329198"/>
            <a:ext cx="6441247" cy="461665"/>
          </a:xfrm>
          <a:prstGeom prst="rect">
            <a:avLst/>
          </a:prstGeom>
          <a:noFill/>
        </p:spPr>
        <p:txBody>
          <a:bodyPr wrap="square">
            <a:spAutoFit/>
          </a:bodyPr>
          <a:lstStyle/>
          <a:p>
            <a:r>
              <a:rPr lang="en-US" sz="1200" dirty="0"/>
              <a:t>*Modelling script in ‘2_a_forecast_case_modelling_baseline.ipynb’.</a:t>
            </a:r>
          </a:p>
          <a:p>
            <a:r>
              <a:rPr lang="en-US" sz="1200" dirty="0"/>
              <a:t>To obtain expected performance, run the notebook with “</a:t>
            </a:r>
            <a:r>
              <a:rPr lang="en-US" sz="1200" dirty="0" err="1"/>
              <a:t>CV_mode</a:t>
            </a:r>
            <a:r>
              <a:rPr lang="en-US" sz="1200" dirty="0"/>
              <a:t>” = True (Cross validation mode).</a:t>
            </a:r>
          </a:p>
        </p:txBody>
      </p:sp>
      <p:pic>
        <p:nvPicPr>
          <p:cNvPr id="5" name="Picture 4">
            <a:extLst>
              <a:ext uri="{FF2B5EF4-FFF2-40B4-BE49-F238E27FC236}">
                <a16:creationId xmlns:a16="http://schemas.microsoft.com/office/drawing/2014/main" id="{83D2EFCA-6537-28E1-4BE1-211550EBFAA7}"/>
              </a:ext>
            </a:extLst>
          </p:cNvPr>
          <p:cNvPicPr>
            <a:picLocks noChangeAspect="1"/>
          </p:cNvPicPr>
          <p:nvPr/>
        </p:nvPicPr>
        <p:blipFill>
          <a:blip r:embed="rId4"/>
          <a:stretch>
            <a:fillRect/>
          </a:stretch>
        </p:blipFill>
        <p:spPr>
          <a:xfrm>
            <a:off x="6771224" y="5002765"/>
            <a:ext cx="4937710" cy="1663179"/>
          </a:xfrm>
          <a:prstGeom prst="rect">
            <a:avLst/>
          </a:prstGeom>
        </p:spPr>
      </p:pic>
      <p:sp>
        <p:nvSpPr>
          <p:cNvPr id="6" name="TextBox 5">
            <a:extLst>
              <a:ext uri="{FF2B5EF4-FFF2-40B4-BE49-F238E27FC236}">
                <a16:creationId xmlns:a16="http://schemas.microsoft.com/office/drawing/2014/main" id="{CB12027D-16C6-1E6B-6D13-22296E13F798}"/>
              </a:ext>
            </a:extLst>
          </p:cNvPr>
          <p:cNvSpPr txBox="1"/>
          <p:nvPr/>
        </p:nvSpPr>
        <p:spPr>
          <a:xfrm>
            <a:off x="0" y="5042215"/>
            <a:ext cx="11775247" cy="523220"/>
          </a:xfrm>
          <a:prstGeom prst="rect">
            <a:avLst/>
          </a:prstGeom>
          <a:noFill/>
        </p:spPr>
        <p:txBody>
          <a:bodyPr wrap="square">
            <a:spAutoFit/>
          </a:bodyPr>
          <a:lstStyle/>
          <a:p>
            <a:r>
              <a:rPr lang="en-US" sz="1400" dirty="0"/>
              <a:t>	=&gt; the results are relatively good considering it is a very basic approach,</a:t>
            </a:r>
          </a:p>
          <a:p>
            <a:r>
              <a:rPr lang="en-US" sz="1400" dirty="0"/>
              <a:t>	      we will see if we can improve with ML</a:t>
            </a:r>
          </a:p>
        </p:txBody>
      </p:sp>
    </p:spTree>
    <p:extLst>
      <p:ext uri="{BB962C8B-B14F-4D97-AF65-F5344CB8AC3E}">
        <p14:creationId xmlns:p14="http://schemas.microsoft.com/office/powerpoint/2010/main" val="113181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974743" y="828261"/>
            <a:ext cx="3139440" cy="488828"/>
          </a:xfrm>
        </p:spPr>
        <p:txBody>
          <a:bodyPr/>
          <a:lstStyle/>
          <a:p>
            <a:r>
              <a:rPr lang="en-US" dirty="0">
                <a:solidFill>
                  <a:srgbClr val="00B050"/>
                </a:solidFill>
              </a:rPr>
              <a:t>Analysis overview</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013017" y="1836900"/>
            <a:ext cx="5433204" cy="365125"/>
          </a:xfrm>
        </p:spPr>
        <p:txBody>
          <a:bodyPr vert="horz" lIns="91440" tIns="45720" rIns="91440" bIns="45720" rtlCol="0" anchor="t">
            <a:normAutofit lnSpcReduction="10000"/>
          </a:bodyPr>
          <a:lstStyle/>
          <a:p>
            <a:r>
              <a:rPr lang="en-US" b="1" dirty="0">
                <a:solidFill>
                  <a:srgbClr val="16B221"/>
                </a:solidFill>
              </a:rPr>
              <a:t>Scope</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6012591" y="2166325"/>
            <a:ext cx="5528050" cy="806070"/>
          </a:xfrm>
        </p:spPr>
        <p:txBody>
          <a:bodyPr>
            <a:normAutofit/>
          </a:bodyPr>
          <a:lstStyle/>
          <a:p>
            <a:r>
              <a:rPr lang="en-ZA" dirty="0"/>
              <a:t>Forecast the next 24 months of Net Customers and Intake metrics of 3 products in 3 different countries.</a:t>
            </a:r>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6010443" y="3831222"/>
            <a:ext cx="5433204" cy="365125"/>
          </a:xfrm>
        </p:spPr>
        <p:txBody>
          <a:bodyPr>
            <a:normAutofit fontScale="92500" lnSpcReduction="10000"/>
          </a:bodyPr>
          <a:lstStyle/>
          <a:p>
            <a:pPr>
              <a:lnSpc>
                <a:spcPct val="100000"/>
              </a:lnSpc>
            </a:pPr>
            <a:r>
              <a:rPr lang="en-US" b="1" dirty="0">
                <a:solidFill>
                  <a:srgbClr val="16B221"/>
                </a:solidFill>
              </a:rPr>
              <a:t>Generate forecast</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6010443" y="4178497"/>
            <a:ext cx="5431971" cy="557950"/>
          </a:xfrm>
        </p:spPr>
        <p:txBody>
          <a:bodyPr/>
          <a:lstStyle/>
          <a:p>
            <a:r>
              <a:rPr lang="en-ZA" dirty="0"/>
              <a:t>Stating assumptions made.</a:t>
            </a:r>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6009210" y="4716000"/>
            <a:ext cx="5433204" cy="365125"/>
          </a:xfrm>
        </p:spPr>
        <p:txBody>
          <a:bodyPr>
            <a:normAutofit lnSpcReduction="10000"/>
          </a:bodyPr>
          <a:lstStyle/>
          <a:p>
            <a:pPr>
              <a:lnSpc>
                <a:spcPct val="100000"/>
              </a:lnSpc>
            </a:pPr>
            <a:r>
              <a:rPr lang="en-US" sz="1900" b="1" dirty="0">
                <a:solidFill>
                  <a:srgbClr val="16B221"/>
                </a:solidFill>
              </a:rPr>
              <a:t>Conclusion</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6021693" y="5002126"/>
            <a:ext cx="5431971" cy="557950"/>
          </a:xfrm>
        </p:spPr>
        <p:txBody>
          <a:bodyPr/>
          <a:lstStyle/>
          <a:p>
            <a:r>
              <a:rPr lang="en-ZA" dirty="0"/>
              <a:t>And new paths of analysis</a:t>
            </a: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dirty="0"/>
              <a:t>20XX</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Pitch Deck</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2</a:t>
            </a:fld>
            <a:endParaRPr lang="en-US" dirty="0"/>
          </a:p>
        </p:txBody>
      </p:sp>
      <p:sp>
        <p:nvSpPr>
          <p:cNvPr id="12" name="Text Placeholder 11">
            <a:extLst>
              <a:ext uri="{FF2B5EF4-FFF2-40B4-BE49-F238E27FC236}">
                <a16:creationId xmlns:a16="http://schemas.microsoft.com/office/drawing/2014/main" id="{026D8B34-3538-8F31-BE96-5F360CDEA357}"/>
              </a:ext>
            </a:extLst>
          </p:cNvPr>
          <p:cNvSpPr>
            <a:spLocks noGrp="1"/>
          </p:cNvSpPr>
          <p:nvPr>
            <p:ph type="body" sz="quarter" idx="23"/>
          </p:nvPr>
        </p:nvSpPr>
        <p:spPr>
          <a:xfrm>
            <a:off x="6009210" y="3036683"/>
            <a:ext cx="5433204" cy="365125"/>
          </a:xfrm>
        </p:spPr>
        <p:txBody>
          <a:bodyPr>
            <a:noAutofit/>
          </a:bodyPr>
          <a:lstStyle/>
          <a:p>
            <a:r>
              <a:rPr lang="en-US" b="1" dirty="0">
                <a:solidFill>
                  <a:srgbClr val="16B221"/>
                </a:solidFill>
              </a:rPr>
              <a:t>Explore dataset</a:t>
            </a:r>
          </a:p>
        </p:txBody>
      </p:sp>
      <p:sp>
        <p:nvSpPr>
          <p:cNvPr id="14" name="Text Placeholder 13">
            <a:extLst>
              <a:ext uri="{FF2B5EF4-FFF2-40B4-BE49-F238E27FC236}">
                <a16:creationId xmlns:a16="http://schemas.microsoft.com/office/drawing/2014/main" id="{FEC9034A-B4C7-9197-0353-B0EF03DD5546}"/>
              </a:ext>
            </a:extLst>
          </p:cNvPr>
          <p:cNvSpPr>
            <a:spLocks noGrp="1"/>
          </p:cNvSpPr>
          <p:nvPr>
            <p:ph type="body" sz="quarter" idx="24"/>
          </p:nvPr>
        </p:nvSpPr>
        <p:spPr>
          <a:xfrm>
            <a:off x="6010443" y="3352271"/>
            <a:ext cx="5431971" cy="557950"/>
          </a:xfrm>
        </p:spPr>
        <p:txBody>
          <a:bodyPr/>
          <a:lstStyle/>
          <a:p>
            <a:r>
              <a:rPr lang="en-US" dirty="0"/>
              <a:t>Building intuition from the data</a:t>
            </a:r>
          </a:p>
        </p:txBody>
      </p:sp>
    </p:spTree>
    <p:extLst>
      <p:ext uri="{BB962C8B-B14F-4D97-AF65-F5344CB8AC3E}">
        <p14:creationId xmlns:p14="http://schemas.microsoft.com/office/powerpoint/2010/main" val="3310498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9D4F-AE31-F703-1726-97040C865FD5}"/>
              </a:ext>
            </a:extLst>
          </p:cNvPr>
          <p:cNvSpPr>
            <a:spLocks noGrp="1"/>
          </p:cNvSpPr>
          <p:nvPr>
            <p:ph type="title"/>
          </p:nvPr>
        </p:nvSpPr>
        <p:spPr>
          <a:xfrm>
            <a:off x="92075" y="107604"/>
            <a:ext cx="8293100" cy="536575"/>
          </a:xfrm>
        </p:spPr>
        <p:txBody>
          <a:bodyPr>
            <a:normAutofit/>
          </a:bodyPr>
          <a:lstStyle/>
          <a:p>
            <a:r>
              <a:rPr lang="en-US" sz="3000" dirty="0">
                <a:solidFill>
                  <a:srgbClr val="008E40"/>
                </a:solidFill>
              </a:rPr>
              <a:t>ML</a:t>
            </a:r>
            <a:r>
              <a:rPr lang="en-US" sz="3000" dirty="0"/>
              <a:t> approach: results</a:t>
            </a:r>
          </a:p>
        </p:txBody>
      </p:sp>
      <p:sp>
        <p:nvSpPr>
          <p:cNvPr id="15" name="TextBox 14">
            <a:extLst>
              <a:ext uri="{FF2B5EF4-FFF2-40B4-BE49-F238E27FC236}">
                <a16:creationId xmlns:a16="http://schemas.microsoft.com/office/drawing/2014/main" id="{2CBF75A5-CEEE-ECEB-55A3-29B53A91CC99}"/>
              </a:ext>
            </a:extLst>
          </p:cNvPr>
          <p:cNvSpPr txBox="1"/>
          <p:nvPr/>
        </p:nvSpPr>
        <p:spPr>
          <a:xfrm>
            <a:off x="152400" y="4347613"/>
            <a:ext cx="11775247" cy="584775"/>
          </a:xfrm>
          <a:prstGeom prst="rect">
            <a:avLst/>
          </a:prstGeom>
          <a:noFill/>
        </p:spPr>
        <p:txBody>
          <a:bodyPr wrap="square">
            <a:spAutoFit/>
          </a:bodyPr>
          <a:lstStyle/>
          <a:p>
            <a:r>
              <a:rPr lang="en-US" sz="1800" b="1" dirty="0"/>
              <a:t>Expected performance: </a:t>
            </a:r>
            <a:r>
              <a:rPr lang="en-US" sz="1400" dirty="0"/>
              <a:t>as calculated from the validation dataset with CV,  the quality of fit of the baseline approach R</a:t>
            </a:r>
            <a:r>
              <a:rPr lang="en-US" sz="1400" baseline="30000" dirty="0"/>
              <a:t>2</a:t>
            </a:r>
            <a:r>
              <a:rPr lang="en-US" sz="1400" dirty="0"/>
              <a:t> is 99.7% and the expected mean absolute error is 1.07 and Root Mean Squared Error 2.36.</a:t>
            </a:r>
          </a:p>
        </p:txBody>
      </p:sp>
      <p:sp>
        <p:nvSpPr>
          <p:cNvPr id="20" name="TextBox 19">
            <a:extLst>
              <a:ext uri="{FF2B5EF4-FFF2-40B4-BE49-F238E27FC236}">
                <a16:creationId xmlns:a16="http://schemas.microsoft.com/office/drawing/2014/main" id="{99017055-796D-7785-3EB8-647AF755570D}"/>
              </a:ext>
            </a:extLst>
          </p:cNvPr>
          <p:cNvSpPr txBox="1"/>
          <p:nvPr/>
        </p:nvSpPr>
        <p:spPr>
          <a:xfrm>
            <a:off x="152400" y="6449680"/>
            <a:ext cx="6441247" cy="276999"/>
          </a:xfrm>
          <a:prstGeom prst="rect">
            <a:avLst/>
          </a:prstGeom>
          <a:noFill/>
        </p:spPr>
        <p:txBody>
          <a:bodyPr wrap="square">
            <a:spAutoFit/>
          </a:bodyPr>
          <a:lstStyle/>
          <a:p>
            <a:r>
              <a:rPr lang="en-US" sz="1200" dirty="0"/>
              <a:t>*Modelling script in ‘2_b_forecast_case_modelling_random_forest.ipynb’.</a:t>
            </a:r>
          </a:p>
        </p:txBody>
      </p:sp>
      <p:sp>
        <p:nvSpPr>
          <p:cNvPr id="6" name="TextBox 5">
            <a:extLst>
              <a:ext uri="{FF2B5EF4-FFF2-40B4-BE49-F238E27FC236}">
                <a16:creationId xmlns:a16="http://schemas.microsoft.com/office/drawing/2014/main" id="{CB12027D-16C6-1E6B-6D13-22296E13F798}"/>
              </a:ext>
            </a:extLst>
          </p:cNvPr>
          <p:cNvSpPr txBox="1"/>
          <p:nvPr/>
        </p:nvSpPr>
        <p:spPr>
          <a:xfrm>
            <a:off x="0" y="5042215"/>
            <a:ext cx="11775247" cy="523220"/>
          </a:xfrm>
          <a:prstGeom prst="rect">
            <a:avLst/>
          </a:prstGeom>
          <a:noFill/>
        </p:spPr>
        <p:txBody>
          <a:bodyPr wrap="square">
            <a:spAutoFit/>
          </a:bodyPr>
          <a:lstStyle/>
          <a:p>
            <a:r>
              <a:rPr lang="en-US" sz="1400" dirty="0"/>
              <a:t>	=&gt; even taking these basic features,</a:t>
            </a:r>
          </a:p>
          <a:p>
            <a:r>
              <a:rPr lang="en-US" sz="1400" dirty="0"/>
              <a:t>	the expected quality of the forecast is quite good</a:t>
            </a:r>
          </a:p>
        </p:txBody>
      </p:sp>
      <p:pic>
        <p:nvPicPr>
          <p:cNvPr id="12" name="Picture 11">
            <a:extLst>
              <a:ext uri="{FF2B5EF4-FFF2-40B4-BE49-F238E27FC236}">
                <a16:creationId xmlns:a16="http://schemas.microsoft.com/office/drawing/2014/main" id="{944A6720-AF51-7891-23D8-B91327C93E94}"/>
              </a:ext>
            </a:extLst>
          </p:cNvPr>
          <p:cNvPicPr>
            <a:picLocks noChangeAspect="1"/>
          </p:cNvPicPr>
          <p:nvPr/>
        </p:nvPicPr>
        <p:blipFill>
          <a:blip r:embed="rId2"/>
          <a:stretch>
            <a:fillRect/>
          </a:stretch>
        </p:blipFill>
        <p:spPr>
          <a:xfrm>
            <a:off x="7477539" y="998888"/>
            <a:ext cx="3525079" cy="2250214"/>
          </a:xfrm>
          <a:prstGeom prst="rect">
            <a:avLst/>
          </a:prstGeom>
        </p:spPr>
      </p:pic>
      <p:sp>
        <p:nvSpPr>
          <p:cNvPr id="13" name="TextBox 12">
            <a:extLst>
              <a:ext uri="{FF2B5EF4-FFF2-40B4-BE49-F238E27FC236}">
                <a16:creationId xmlns:a16="http://schemas.microsoft.com/office/drawing/2014/main" id="{050C9E1E-C5E0-AE5E-A21E-3C3DED70D5F7}"/>
              </a:ext>
            </a:extLst>
          </p:cNvPr>
          <p:cNvSpPr txBox="1"/>
          <p:nvPr/>
        </p:nvSpPr>
        <p:spPr>
          <a:xfrm>
            <a:off x="152400" y="3166851"/>
            <a:ext cx="11443252" cy="369332"/>
          </a:xfrm>
          <a:prstGeom prst="rect">
            <a:avLst/>
          </a:prstGeom>
          <a:noFill/>
        </p:spPr>
        <p:txBody>
          <a:bodyPr wrap="square">
            <a:spAutoFit/>
          </a:bodyPr>
          <a:lstStyle/>
          <a:p>
            <a:r>
              <a:rPr lang="en-US" sz="1800" b="1" dirty="0"/>
              <a:t>Model: </a:t>
            </a:r>
            <a:r>
              <a:rPr lang="en-US" sz="1400" dirty="0"/>
              <a:t>Random Forest Regressor with default parameters</a:t>
            </a:r>
          </a:p>
        </p:txBody>
      </p:sp>
      <p:sp>
        <p:nvSpPr>
          <p:cNvPr id="16" name="TextBox 15">
            <a:extLst>
              <a:ext uri="{FF2B5EF4-FFF2-40B4-BE49-F238E27FC236}">
                <a16:creationId xmlns:a16="http://schemas.microsoft.com/office/drawing/2014/main" id="{6A25CA62-9A57-C0E8-55AE-E6BB1B7EDBAD}"/>
              </a:ext>
            </a:extLst>
          </p:cNvPr>
          <p:cNvSpPr txBox="1"/>
          <p:nvPr/>
        </p:nvSpPr>
        <p:spPr>
          <a:xfrm>
            <a:off x="152400" y="1034063"/>
            <a:ext cx="11443252" cy="369332"/>
          </a:xfrm>
          <a:prstGeom prst="rect">
            <a:avLst/>
          </a:prstGeom>
          <a:noFill/>
        </p:spPr>
        <p:txBody>
          <a:bodyPr wrap="square">
            <a:spAutoFit/>
          </a:bodyPr>
          <a:lstStyle/>
          <a:p>
            <a:r>
              <a:rPr lang="en-US" sz="1800" b="1" dirty="0"/>
              <a:t>Input: </a:t>
            </a:r>
            <a:r>
              <a:rPr lang="en-US" sz="1400" dirty="0"/>
              <a:t>we will attempt to predict the change in retention rate given this input</a:t>
            </a:r>
          </a:p>
        </p:txBody>
      </p:sp>
      <p:pic>
        <p:nvPicPr>
          <p:cNvPr id="18" name="Picture 17">
            <a:extLst>
              <a:ext uri="{FF2B5EF4-FFF2-40B4-BE49-F238E27FC236}">
                <a16:creationId xmlns:a16="http://schemas.microsoft.com/office/drawing/2014/main" id="{27C9B273-316C-6FD1-4D7E-D5A6BC48724C}"/>
              </a:ext>
            </a:extLst>
          </p:cNvPr>
          <p:cNvPicPr>
            <a:picLocks noChangeAspect="1"/>
          </p:cNvPicPr>
          <p:nvPr/>
        </p:nvPicPr>
        <p:blipFill>
          <a:blip r:embed="rId3"/>
          <a:stretch>
            <a:fillRect/>
          </a:stretch>
        </p:blipFill>
        <p:spPr>
          <a:xfrm>
            <a:off x="7477539" y="3553787"/>
            <a:ext cx="4489681" cy="584230"/>
          </a:xfrm>
          <a:prstGeom prst="rect">
            <a:avLst/>
          </a:prstGeom>
        </p:spPr>
      </p:pic>
      <p:pic>
        <p:nvPicPr>
          <p:cNvPr id="21" name="Picture 20">
            <a:extLst>
              <a:ext uri="{FF2B5EF4-FFF2-40B4-BE49-F238E27FC236}">
                <a16:creationId xmlns:a16="http://schemas.microsoft.com/office/drawing/2014/main" id="{4C486DAB-4870-1A0D-37A8-0A8F0DC49B44}"/>
              </a:ext>
            </a:extLst>
          </p:cNvPr>
          <p:cNvPicPr>
            <a:picLocks noChangeAspect="1"/>
          </p:cNvPicPr>
          <p:nvPr/>
        </p:nvPicPr>
        <p:blipFill>
          <a:blip r:embed="rId4"/>
          <a:stretch>
            <a:fillRect/>
          </a:stretch>
        </p:blipFill>
        <p:spPr>
          <a:xfrm>
            <a:off x="7477539" y="4923469"/>
            <a:ext cx="4679419" cy="1526211"/>
          </a:xfrm>
          <a:prstGeom prst="rect">
            <a:avLst/>
          </a:prstGeom>
        </p:spPr>
      </p:pic>
      <p:sp>
        <p:nvSpPr>
          <p:cNvPr id="22" name="Rectangle 21">
            <a:extLst>
              <a:ext uri="{FF2B5EF4-FFF2-40B4-BE49-F238E27FC236}">
                <a16:creationId xmlns:a16="http://schemas.microsoft.com/office/drawing/2014/main" id="{C4B705AF-D40D-86B0-455F-A5E5F317ED21}"/>
              </a:ext>
            </a:extLst>
          </p:cNvPr>
          <p:cNvSpPr/>
          <p:nvPr/>
        </p:nvSpPr>
        <p:spPr>
          <a:xfrm rot="1792533">
            <a:off x="11261379" y="-6940"/>
            <a:ext cx="1027734" cy="58423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New slide</a:t>
            </a:r>
          </a:p>
        </p:txBody>
      </p:sp>
    </p:spTree>
    <p:extLst>
      <p:ext uri="{BB962C8B-B14F-4D97-AF65-F5344CB8AC3E}">
        <p14:creationId xmlns:p14="http://schemas.microsoft.com/office/powerpoint/2010/main" val="216680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6" grpId="0"/>
      <p:bldP spid="13"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9D4F-AE31-F703-1726-97040C865FD5}"/>
              </a:ext>
            </a:extLst>
          </p:cNvPr>
          <p:cNvSpPr>
            <a:spLocks noGrp="1"/>
          </p:cNvSpPr>
          <p:nvPr>
            <p:ph type="title"/>
          </p:nvPr>
        </p:nvSpPr>
        <p:spPr>
          <a:xfrm>
            <a:off x="92075" y="107604"/>
            <a:ext cx="8293100" cy="536575"/>
          </a:xfrm>
        </p:spPr>
        <p:txBody>
          <a:bodyPr>
            <a:normAutofit/>
          </a:bodyPr>
          <a:lstStyle/>
          <a:p>
            <a:r>
              <a:rPr lang="en-US" sz="3000" dirty="0">
                <a:solidFill>
                  <a:srgbClr val="008E40"/>
                </a:solidFill>
              </a:rPr>
              <a:t>ML</a:t>
            </a:r>
            <a:r>
              <a:rPr lang="en-US" sz="3000" dirty="0"/>
              <a:t> approach: results</a:t>
            </a:r>
          </a:p>
        </p:txBody>
      </p:sp>
      <p:sp>
        <p:nvSpPr>
          <p:cNvPr id="10" name="TextBox 9">
            <a:extLst>
              <a:ext uri="{FF2B5EF4-FFF2-40B4-BE49-F238E27FC236}">
                <a16:creationId xmlns:a16="http://schemas.microsoft.com/office/drawing/2014/main" id="{DF26E4C7-5288-F2D6-496A-8E3BFE990057}"/>
              </a:ext>
            </a:extLst>
          </p:cNvPr>
          <p:cNvSpPr txBox="1"/>
          <p:nvPr/>
        </p:nvSpPr>
        <p:spPr>
          <a:xfrm>
            <a:off x="0" y="796299"/>
            <a:ext cx="11443252" cy="369332"/>
          </a:xfrm>
          <a:prstGeom prst="rect">
            <a:avLst/>
          </a:prstGeom>
          <a:noFill/>
        </p:spPr>
        <p:txBody>
          <a:bodyPr wrap="square">
            <a:spAutoFit/>
          </a:bodyPr>
          <a:lstStyle/>
          <a:p>
            <a:r>
              <a:rPr lang="en-US" sz="1800" b="1" dirty="0"/>
              <a:t>Output: </a:t>
            </a:r>
            <a:r>
              <a:rPr lang="en-US" sz="1600" dirty="0"/>
              <a:t>excel file ‘</a:t>
            </a:r>
            <a:r>
              <a:rPr lang="en-US" sz="1600" dirty="0" err="1"/>
              <a:t>submission_forecast_net_customers_random_forest</a:t>
            </a:r>
            <a:r>
              <a:rPr lang="en-US" sz="1600" dirty="0"/>
              <a:t>’ with forecasted retention rates and Net customers per Cohort*</a:t>
            </a:r>
          </a:p>
        </p:txBody>
      </p:sp>
      <p:sp>
        <p:nvSpPr>
          <p:cNvPr id="15" name="TextBox 14">
            <a:extLst>
              <a:ext uri="{FF2B5EF4-FFF2-40B4-BE49-F238E27FC236}">
                <a16:creationId xmlns:a16="http://schemas.microsoft.com/office/drawing/2014/main" id="{2CBF75A5-CEEE-ECEB-55A3-29B53A91CC99}"/>
              </a:ext>
            </a:extLst>
          </p:cNvPr>
          <p:cNvSpPr txBox="1"/>
          <p:nvPr/>
        </p:nvSpPr>
        <p:spPr>
          <a:xfrm>
            <a:off x="0" y="4189373"/>
            <a:ext cx="11775247" cy="369332"/>
          </a:xfrm>
          <a:prstGeom prst="rect">
            <a:avLst/>
          </a:prstGeom>
          <a:noFill/>
        </p:spPr>
        <p:txBody>
          <a:bodyPr wrap="square">
            <a:spAutoFit/>
          </a:bodyPr>
          <a:lstStyle/>
          <a:p>
            <a:r>
              <a:rPr lang="en-US" sz="1800" b="1" dirty="0"/>
              <a:t>Variable importance: </a:t>
            </a:r>
            <a:r>
              <a:rPr lang="en-US" sz="1600" dirty="0"/>
              <a:t>we can get a ranking on the importance of each “feature” for the model.</a:t>
            </a:r>
          </a:p>
        </p:txBody>
      </p:sp>
      <p:pic>
        <p:nvPicPr>
          <p:cNvPr id="7" name="Picture 6">
            <a:extLst>
              <a:ext uri="{FF2B5EF4-FFF2-40B4-BE49-F238E27FC236}">
                <a16:creationId xmlns:a16="http://schemas.microsoft.com/office/drawing/2014/main" id="{702FB0DF-C38F-06EE-B6F1-F2CA771049FF}"/>
              </a:ext>
            </a:extLst>
          </p:cNvPr>
          <p:cNvPicPr>
            <a:picLocks noChangeAspect="1"/>
          </p:cNvPicPr>
          <p:nvPr/>
        </p:nvPicPr>
        <p:blipFill>
          <a:blip r:embed="rId2"/>
          <a:stretch>
            <a:fillRect/>
          </a:stretch>
        </p:blipFill>
        <p:spPr>
          <a:xfrm>
            <a:off x="6631655" y="1350297"/>
            <a:ext cx="4857979" cy="2560929"/>
          </a:xfrm>
          <a:prstGeom prst="rect">
            <a:avLst/>
          </a:prstGeom>
        </p:spPr>
      </p:pic>
      <p:pic>
        <p:nvPicPr>
          <p:cNvPr id="9" name="Picture 8">
            <a:extLst>
              <a:ext uri="{FF2B5EF4-FFF2-40B4-BE49-F238E27FC236}">
                <a16:creationId xmlns:a16="http://schemas.microsoft.com/office/drawing/2014/main" id="{DDDA9256-1938-8AB0-5E60-14F2098626C2}"/>
              </a:ext>
            </a:extLst>
          </p:cNvPr>
          <p:cNvPicPr>
            <a:picLocks noChangeAspect="1"/>
          </p:cNvPicPr>
          <p:nvPr/>
        </p:nvPicPr>
        <p:blipFill>
          <a:blip r:embed="rId3"/>
          <a:stretch>
            <a:fillRect/>
          </a:stretch>
        </p:blipFill>
        <p:spPr>
          <a:xfrm>
            <a:off x="92075" y="1317751"/>
            <a:ext cx="6178868" cy="1530429"/>
          </a:xfrm>
          <a:prstGeom prst="rect">
            <a:avLst/>
          </a:prstGeom>
        </p:spPr>
      </p:pic>
      <p:pic>
        <p:nvPicPr>
          <p:cNvPr id="4" name="Picture 3">
            <a:extLst>
              <a:ext uri="{FF2B5EF4-FFF2-40B4-BE49-F238E27FC236}">
                <a16:creationId xmlns:a16="http://schemas.microsoft.com/office/drawing/2014/main" id="{42F10F7A-BC1E-7046-A7A2-C38FB03EDED1}"/>
              </a:ext>
            </a:extLst>
          </p:cNvPr>
          <p:cNvPicPr>
            <a:picLocks noChangeAspect="1"/>
          </p:cNvPicPr>
          <p:nvPr/>
        </p:nvPicPr>
        <p:blipFill>
          <a:blip r:embed="rId4"/>
          <a:stretch>
            <a:fillRect/>
          </a:stretch>
        </p:blipFill>
        <p:spPr>
          <a:xfrm>
            <a:off x="8125113" y="4435188"/>
            <a:ext cx="3926486" cy="2315208"/>
          </a:xfrm>
          <a:prstGeom prst="rect">
            <a:avLst/>
          </a:prstGeom>
        </p:spPr>
      </p:pic>
      <p:sp>
        <p:nvSpPr>
          <p:cNvPr id="8" name="TextBox 7">
            <a:extLst>
              <a:ext uri="{FF2B5EF4-FFF2-40B4-BE49-F238E27FC236}">
                <a16:creationId xmlns:a16="http://schemas.microsoft.com/office/drawing/2014/main" id="{8A6F90FE-3995-6C05-0EDD-1E9C42600965}"/>
              </a:ext>
            </a:extLst>
          </p:cNvPr>
          <p:cNvSpPr txBox="1"/>
          <p:nvPr/>
        </p:nvSpPr>
        <p:spPr>
          <a:xfrm>
            <a:off x="152400" y="6449680"/>
            <a:ext cx="6441247" cy="276999"/>
          </a:xfrm>
          <a:prstGeom prst="rect">
            <a:avLst/>
          </a:prstGeom>
          <a:noFill/>
        </p:spPr>
        <p:txBody>
          <a:bodyPr wrap="square">
            <a:spAutoFit/>
          </a:bodyPr>
          <a:lstStyle/>
          <a:p>
            <a:r>
              <a:rPr lang="en-US" sz="1200" dirty="0"/>
              <a:t>*Modelling script in ‘2_b_forecast_case_modelling_random_forest.ipynb’.</a:t>
            </a:r>
          </a:p>
        </p:txBody>
      </p:sp>
      <p:sp>
        <p:nvSpPr>
          <p:cNvPr id="12" name="TextBox 11">
            <a:extLst>
              <a:ext uri="{FF2B5EF4-FFF2-40B4-BE49-F238E27FC236}">
                <a16:creationId xmlns:a16="http://schemas.microsoft.com/office/drawing/2014/main" id="{5E8378AB-7056-BA32-FA6C-87DE60BF3317}"/>
              </a:ext>
            </a:extLst>
          </p:cNvPr>
          <p:cNvSpPr txBox="1"/>
          <p:nvPr/>
        </p:nvSpPr>
        <p:spPr>
          <a:xfrm>
            <a:off x="2024131" y="4836852"/>
            <a:ext cx="5721765" cy="738664"/>
          </a:xfrm>
          <a:prstGeom prst="rect">
            <a:avLst/>
          </a:prstGeom>
          <a:noFill/>
        </p:spPr>
        <p:txBody>
          <a:bodyPr wrap="square">
            <a:spAutoFit/>
          </a:bodyPr>
          <a:lstStyle/>
          <a:p>
            <a:r>
              <a:rPr lang="en-US" sz="1400" dirty="0"/>
              <a:t>=&gt; age (months since acquisition” and Product seem to be the most</a:t>
            </a:r>
            <a:br>
              <a:rPr lang="en-US" sz="1400" dirty="0"/>
            </a:br>
            <a:r>
              <a:rPr lang="en-US" sz="1400" dirty="0"/>
              <a:t>     important information to predict future next customers.</a:t>
            </a:r>
          </a:p>
          <a:p>
            <a:r>
              <a:rPr lang="en-US" sz="1400" dirty="0"/>
              <a:t>=&gt; in a way also confirms why the baseline approach worked relatively well</a:t>
            </a:r>
          </a:p>
        </p:txBody>
      </p:sp>
      <p:sp>
        <p:nvSpPr>
          <p:cNvPr id="13" name="Rectangle 12">
            <a:extLst>
              <a:ext uri="{FF2B5EF4-FFF2-40B4-BE49-F238E27FC236}">
                <a16:creationId xmlns:a16="http://schemas.microsoft.com/office/drawing/2014/main" id="{C7A23BEA-34B2-3217-348C-2ADE0A953418}"/>
              </a:ext>
            </a:extLst>
          </p:cNvPr>
          <p:cNvSpPr/>
          <p:nvPr/>
        </p:nvSpPr>
        <p:spPr>
          <a:xfrm rot="1792533">
            <a:off x="11261379" y="-6940"/>
            <a:ext cx="1027734" cy="58423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New slide</a:t>
            </a:r>
          </a:p>
        </p:txBody>
      </p:sp>
    </p:spTree>
    <p:extLst>
      <p:ext uri="{BB962C8B-B14F-4D97-AF65-F5344CB8AC3E}">
        <p14:creationId xmlns:p14="http://schemas.microsoft.com/office/powerpoint/2010/main" val="228147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8"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9D4F-AE31-F703-1726-97040C865FD5}"/>
              </a:ext>
            </a:extLst>
          </p:cNvPr>
          <p:cNvSpPr>
            <a:spLocks noGrp="1"/>
          </p:cNvSpPr>
          <p:nvPr>
            <p:ph type="title"/>
          </p:nvPr>
        </p:nvSpPr>
        <p:spPr>
          <a:xfrm>
            <a:off x="92075" y="107604"/>
            <a:ext cx="8293100" cy="536575"/>
          </a:xfrm>
        </p:spPr>
        <p:txBody>
          <a:bodyPr>
            <a:normAutofit/>
          </a:bodyPr>
          <a:lstStyle/>
          <a:p>
            <a:r>
              <a:rPr lang="en-US" sz="3000" dirty="0">
                <a:solidFill>
                  <a:srgbClr val="008E40"/>
                </a:solidFill>
              </a:rPr>
              <a:t>Conclusions and other paths </a:t>
            </a:r>
            <a:r>
              <a:rPr lang="en-US" sz="3000" dirty="0"/>
              <a:t>of analysis</a:t>
            </a:r>
          </a:p>
        </p:txBody>
      </p:sp>
      <p:sp>
        <p:nvSpPr>
          <p:cNvPr id="9" name="TextBox 8">
            <a:extLst>
              <a:ext uri="{FF2B5EF4-FFF2-40B4-BE49-F238E27FC236}">
                <a16:creationId xmlns:a16="http://schemas.microsoft.com/office/drawing/2014/main" id="{697CA598-75FB-3830-5165-AE94DABC61C0}"/>
              </a:ext>
            </a:extLst>
          </p:cNvPr>
          <p:cNvSpPr txBox="1"/>
          <p:nvPr/>
        </p:nvSpPr>
        <p:spPr>
          <a:xfrm>
            <a:off x="145775" y="767493"/>
            <a:ext cx="12192000" cy="2985433"/>
          </a:xfrm>
          <a:prstGeom prst="rect">
            <a:avLst/>
          </a:prstGeom>
          <a:noFill/>
        </p:spPr>
        <p:txBody>
          <a:bodyPr wrap="square">
            <a:spAutoFit/>
          </a:bodyPr>
          <a:lstStyle/>
          <a:p>
            <a:r>
              <a:rPr lang="en-US" sz="1600" dirty="0"/>
              <a:t>Quick comment about the 2 approaches: </a:t>
            </a:r>
            <a:br>
              <a:rPr lang="en-US" sz="1600" dirty="0"/>
            </a:br>
            <a:endParaRPr lang="en-US" sz="1600" dirty="0"/>
          </a:p>
          <a:p>
            <a:pPr marL="171450" indent="-171450">
              <a:buFont typeface="Wingdings" panose="05000000000000000000" pitchFamily="2" charset="2"/>
              <a:buChar char="Ø"/>
            </a:pPr>
            <a:endParaRPr lang="en-US" sz="1200" dirty="0"/>
          </a:p>
          <a:p>
            <a:pPr marL="171450" indent="-171450">
              <a:buFont typeface="Wingdings" panose="05000000000000000000" pitchFamily="2" charset="2"/>
              <a:buChar char="Ø"/>
            </a:pPr>
            <a:endParaRPr lang="en-US" sz="1400" dirty="0"/>
          </a:p>
          <a:p>
            <a:r>
              <a:rPr lang="en-US" sz="1400" dirty="0"/>
              <a:t>      (+)</a:t>
            </a:r>
          </a:p>
          <a:p>
            <a:r>
              <a:rPr lang="en-US" sz="1400" dirty="0"/>
              <a:t>	      =&gt; forecasting retention rates (and its rates of variation) rather than the Net Customers directly seems a simple yet robust approach.</a:t>
            </a:r>
            <a:br>
              <a:rPr lang="en-US" sz="1400" dirty="0"/>
            </a:br>
            <a:endParaRPr lang="en-US" sz="1400" dirty="0"/>
          </a:p>
          <a:p>
            <a:r>
              <a:rPr lang="en-US" sz="1400" dirty="0"/>
              <a:t>	      =&gt; both approaches confirmed our initial intuition from the explorative data analysis (see “building intuition” slides before). </a:t>
            </a:r>
          </a:p>
          <a:p>
            <a:endParaRPr lang="en-US" sz="1400" dirty="0"/>
          </a:p>
          <a:p>
            <a:r>
              <a:rPr lang="en-US" sz="1400" dirty="0"/>
              <a:t>	      =&gt; the retention rates seem to depend more heavily in the Product and the age of the cohort than in the rest of the variables</a:t>
            </a:r>
            <a:br>
              <a:rPr lang="en-US" sz="1400" dirty="0"/>
            </a:br>
            <a:r>
              <a:rPr lang="en-US" sz="1400" dirty="0"/>
              <a:t>	</a:t>
            </a:r>
          </a:p>
          <a:p>
            <a:r>
              <a:rPr lang="en-US" sz="1400" dirty="0"/>
              <a:t>	      =&gt; good execution performance for both (run time less than half a minute for both methods)</a:t>
            </a:r>
          </a:p>
          <a:p>
            <a:endParaRPr lang="en-US" sz="1800" dirty="0"/>
          </a:p>
        </p:txBody>
      </p:sp>
      <p:sp>
        <p:nvSpPr>
          <p:cNvPr id="16" name="TextBox 15">
            <a:extLst>
              <a:ext uri="{FF2B5EF4-FFF2-40B4-BE49-F238E27FC236}">
                <a16:creationId xmlns:a16="http://schemas.microsoft.com/office/drawing/2014/main" id="{C86813D0-F614-4303-1015-0DED208D6411}"/>
              </a:ext>
            </a:extLst>
          </p:cNvPr>
          <p:cNvSpPr txBox="1"/>
          <p:nvPr/>
        </p:nvSpPr>
        <p:spPr>
          <a:xfrm>
            <a:off x="92075" y="4221612"/>
            <a:ext cx="11887890" cy="1231106"/>
          </a:xfrm>
          <a:prstGeom prst="rect">
            <a:avLst/>
          </a:prstGeom>
          <a:noFill/>
        </p:spPr>
        <p:txBody>
          <a:bodyPr wrap="square">
            <a:spAutoFit/>
          </a:bodyPr>
          <a:lstStyle/>
          <a:p>
            <a:endParaRPr lang="en-US" sz="1800" dirty="0"/>
          </a:p>
          <a:p>
            <a:r>
              <a:rPr lang="en-US" sz="1400" dirty="0"/>
              <a:t>      (-)</a:t>
            </a:r>
          </a:p>
          <a:p>
            <a:r>
              <a:rPr lang="en-US" sz="1400" dirty="0"/>
              <a:t>	     =&gt; the dataset and patterns are relatively simple. If we had more complex patterns in the retention rates (seasonality for ex, or 2 or 3 order 	          interactions between the  variables), we would need to more complex models (ARIMA, tree-based, survival analysis, polynomial regression, 	          etc.) with some extra features like the lags of the retention rate in the model/</a:t>
            </a:r>
          </a:p>
        </p:txBody>
      </p:sp>
    </p:spTree>
    <p:extLst>
      <p:ext uri="{BB962C8B-B14F-4D97-AF65-F5344CB8AC3E}">
        <p14:creationId xmlns:p14="http://schemas.microsoft.com/office/powerpoint/2010/main" val="141708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9D4F-AE31-F703-1726-97040C865FD5}"/>
              </a:ext>
            </a:extLst>
          </p:cNvPr>
          <p:cNvSpPr>
            <a:spLocks noGrp="1"/>
          </p:cNvSpPr>
          <p:nvPr>
            <p:ph type="title"/>
          </p:nvPr>
        </p:nvSpPr>
        <p:spPr>
          <a:xfrm>
            <a:off x="92075" y="107604"/>
            <a:ext cx="8293100" cy="536575"/>
          </a:xfrm>
        </p:spPr>
        <p:txBody>
          <a:bodyPr>
            <a:normAutofit/>
          </a:bodyPr>
          <a:lstStyle/>
          <a:p>
            <a:r>
              <a:rPr lang="en-US" sz="3000" dirty="0">
                <a:solidFill>
                  <a:srgbClr val="008E40"/>
                </a:solidFill>
              </a:rPr>
              <a:t>Conclusions and other paths </a:t>
            </a:r>
            <a:r>
              <a:rPr lang="en-US" sz="3000" dirty="0"/>
              <a:t>of analysis</a:t>
            </a:r>
          </a:p>
        </p:txBody>
      </p:sp>
      <p:pic>
        <p:nvPicPr>
          <p:cNvPr id="5" name="Picture 4">
            <a:extLst>
              <a:ext uri="{FF2B5EF4-FFF2-40B4-BE49-F238E27FC236}">
                <a16:creationId xmlns:a16="http://schemas.microsoft.com/office/drawing/2014/main" id="{C51A0E89-1A40-9966-F0C2-6429E6D56FB9}"/>
              </a:ext>
            </a:extLst>
          </p:cNvPr>
          <p:cNvPicPr>
            <a:picLocks noChangeAspect="1"/>
          </p:cNvPicPr>
          <p:nvPr/>
        </p:nvPicPr>
        <p:blipFill>
          <a:blip r:embed="rId2"/>
          <a:stretch>
            <a:fillRect/>
          </a:stretch>
        </p:blipFill>
        <p:spPr>
          <a:xfrm>
            <a:off x="887241" y="2227901"/>
            <a:ext cx="4545803" cy="2601460"/>
          </a:xfrm>
          <a:prstGeom prst="rect">
            <a:avLst/>
          </a:prstGeom>
        </p:spPr>
      </p:pic>
      <p:pic>
        <p:nvPicPr>
          <p:cNvPr id="7" name="Picture 6">
            <a:extLst>
              <a:ext uri="{FF2B5EF4-FFF2-40B4-BE49-F238E27FC236}">
                <a16:creationId xmlns:a16="http://schemas.microsoft.com/office/drawing/2014/main" id="{B4979D67-E5F9-403A-EFD7-6FE40182EBBF}"/>
              </a:ext>
            </a:extLst>
          </p:cNvPr>
          <p:cNvPicPr>
            <a:picLocks noChangeAspect="1"/>
          </p:cNvPicPr>
          <p:nvPr/>
        </p:nvPicPr>
        <p:blipFill>
          <a:blip r:embed="rId3"/>
          <a:stretch>
            <a:fillRect/>
          </a:stretch>
        </p:blipFill>
        <p:spPr>
          <a:xfrm>
            <a:off x="5592417" y="2285905"/>
            <a:ext cx="5828341" cy="2332997"/>
          </a:xfrm>
          <a:prstGeom prst="rect">
            <a:avLst/>
          </a:prstGeom>
        </p:spPr>
      </p:pic>
      <p:sp>
        <p:nvSpPr>
          <p:cNvPr id="8" name="TextBox 7">
            <a:extLst>
              <a:ext uri="{FF2B5EF4-FFF2-40B4-BE49-F238E27FC236}">
                <a16:creationId xmlns:a16="http://schemas.microsoft.com/office/drawing/2014/main" id="{EA16DECE-48B3-9C60-6FD0-D448C8FFEE93}"/>
              </a:ext>
            </a:extLst>
          </p:cNvPr>
          <p:cNvSpPr txBox="1"/>
          <p:nvPr/>
        </p:nvSpPr>
        <p:spPr>
          <a:xfrm>
            <a:off x="92075" y="728296"/>
            <a:ext cx="11848134" cy="692497"/>
          </a:xfrm>
          <a:prstGeom prst="rect">
            <a:avLst/>
          </a:prstGeom>
          <a:noFill/>
        </p:spPr>
        <p:txBody>
          <a:bodyPr wrap="square">
            <a:spAutoFit/>
          </a:bodyPr>
          <a:lstStyle/>
          <a:p>
            <a:r>
              <a:rPr lang="en-US" sz="1300" dirty="0"/>
              <a:t>Forecasting the Net Customers opens the door to several other interesting analysis.</a:t>
            </a:r>
          </a:p>
          <a:p>
            <a:r>
              <a:rPr lang="en-US" sz="1300" dirty="0"/>
              <a:t>	</a:t>
            </a:r>
            <a:br>
              <a:rPr lang="en-US" sz="1300" dirty="0"/>
            </a:br>
            <a:r>
              <a:rPr lang="en-US" sz="1300" dirty="0"/>
              <a:t>       a) </a:t>
            </a:r>
            <a:r>
              <a:rPr lang="en-US" sz="1300" b="1" dirty="0"/>
              <a:t>Business/Financial implications</a:t>
            </a:r>
            <a:r>
              <a:rPr lang="en-US" sz="1300" dirty="0"/>
              <a:t>: estimate the MAU evolution per quarter and per Product x Country x Cohort.</a:t>
            </a:r>
          </a:p>
        </p:txBody>
      </p:sp>
      <p:sp>
        <p:nvSpPr>
          <p:cNvPr id="11" name="TextBox 10">
            <a:extLst>
              <a:ext uri="{FF2B5EF4-FFF2-40B4-BE49-F238E27FC236}">
                <a16:creationId xmlns:a16="http://schemas.microsoft.com/office/drawing/2014/main" id="{6AB0FE1F-7BDD-5F7F-E72B-94FF7208A82E}"/>
              </a:ext>
            </a:extLst>
          </p:cNvPr>
          <p:cNvSpPr txBox="1"/>
          <p:nvPr/>
        </p:nvSpPr>
        <p:spPr>
          <a:xfrm>
            <a:off x="887241" y="5060501"/>
            <a:ext cx="10430193" cy="492443"/>
          </a:xfrm>
          <a:prstGeom prst="rect">
            <a:avLst/>
          </a:prstGeom>
          <a:noFill/>
        </p:spPr>
        <p:txBody>
          <a:bodyPr wrap="square">
            <a:spAutoFit/>
          </a:bodyPr>
          <a:lstStyle/>
          <a:p>
            <a:r>
              <a:rPr lang="en-US" sz="1300" dirty="0"/>
              <a:t>which can be useful to estimate the total future revenue, the customer lifetime value, or evaluate the efforts of different  marketing campaigns. In the other way around, one could also set the MAU targets for the future from the revenue targets and work out the acquisition levels for each month.</a:t>
            </a:r>
          </a:p>
        </p:txBody>
      </p:sp>
    </p:spTree>
    <p:extLst>
      <p:ext uri="{BB962C8B-B14F-4D97-AF65-F5344CB8AC3E}">
        <p14:creationId xmlns:p14="http://schemas.microsoft.com/office/powerpoint/2010/main" val="160917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9D4F-AE31-F703-1726-97040C865FD5}"/>
              </a:ext>
            </a:extLst>
          </p:cNvPr>
          <p:cNvSpPr>
            <a:spLocks noGrp="1"/>
          </p:cNvSpPr>
          <p:nvPr>
            <p:ph type="title"/>
          </p:nvPr>
        </p:nvSpPr>
        <p:spPr>
          <a:xfrm>
            <a:off x="92075" y="107604"/>
            <a:ext cx="8293100" cy="536575"/>
          </a:xfrm>
        </p:spPr>
        <p:txBody>
          <a:bodyPr>
            <a:normAutofit/>
          </a:bodyPr>
          <a:lstStyle/>
          <a:p>
            <a:r>
              <a:rPr lang="en-US" sz="3000" dirty="0">
                <a:solidFill>
                  <a:srgbClr val="008E40"/>
                </a:solidFill>
              </a:rPr>
              <a:t>Conclusions and other paths </a:t>
            </a:r>
            <a:r>
              <a:rPr lang="en-US" sz="3000" dirty="0"/>
              <a:t>of analysis</a:t>
            </a:r>
          </a:p>
        </p:txBody>
      </p:sp>
      <p:sp>
        <p:nvSpPr>
          <p:cNvPr id="4" name="TextBox 3">
            <a:extLst>
              <a:ext uri="{FF2B5EF4-FFF2-40B4-BE49-F238E27FC236}">
                <a16:creationId xmlns:a16="http://schemas.microsoft.com/office/drawing/2014/main" id="{73532A80-FF5B-8A4B-774D-1FFEA6F376A7}"/>
              </a:ext>
            </a:extLst>
          </p:cNvPr>
          <p:cNvSpPr txBox="1"/>
          <p:nvPr/>
        </p:nvSpPr>
        <p:spPr>
          <a:xfrm>
            <a:off x="2050428" y="1730494"/>
            <a:ext cx="7590528" cy="4278094"/>
          </a:xfrm>
          <a:prstGeom prst="rect">
            <a:avLst/>
          </a:prstGeom>
          <a:noFill/>
        </p:spPr>
        <p:txBody>
          <a:bodyPr wrap="square">
            <a:spAutoFit/>
          </a:bodyPr>
          <a:lstStyle/>
          <a:p>
            <a:r>
              <a:rPr lang="en-US" sz="1200" dirty="0"/>
              <a:t>	</a:t>
            </a:r>
            <a:r>
              <a:rPr lang="en-US" sz="1300" dirty="0"/>
              <a:t>b) </a:t>
            </a:r>
            <a:r>
              <a:rPr lang="en-US" sz="1300" b="1" dirty="0"/>
              <a:t>Product strategy</a:t>
            </a:r>
            <a:r>
              <a:rPr lang="en-US" sz="1300" dirty="0"/>
              <a:t>: </a:t>
            </a:r>
            <a:br>
              <a:rPr lang="en-US" sz="1300" dirty="0"/>
            </a:br>
            <a:endParaRPr lang="en-US" sz="1300" dirty="0"/>
          </a:p>
          <a:p>
            <a:r>
              <a:rPr lang="en-US" sz="1300" dirty="0"/>
              <a:t>b.1) </a:t>
            </a:r>
            <a:r>
              <a:rPr lang="en-US" sz="1300" u="sng" dirty="0"/>
              <a:t>Improve retention strategy</a:t>
            </a:r>
            <a:r>
              <a:rPr lang="en-US" sz="1300" dirty="0"/>
              <a:t>: identifying long-term retention patterns for each cohort, one could test various retention strategies over time. For ex: to evaluate the onboarding processes, analyze how retained users interact with the onboarding experiences, and compare it with the interactions of the churned customers.</a:t>
            </a:r>
          </a:p>
          <a:p>
            <a:endParaRPr lang="en-US" sz="1300" dirty="0"/>
          </a:p>
          <a:p>
            <a:r>
              <a:rPr lang="en-US" sz="1300" dirty="0"/>
              <a:t>b.2) </a:t>
            </a:r>
            <a:r>
              <a:rPr lang="en-US" sz="1300" u="sng" dirty="0"/>
              <a:t>User behavior</a:t>
            </a:r>
            <a:r>
              <a:rPr lang="en-US" sz="1300" dirty="0"/>
              <a:t>: Tracking product usage of retained users over time enables teams to identify successful user behaviors</a:t>
            </a:r>
          </a:p>
          <a:p>
            <a:endParaRPr lang="en-US" sz="1300" dirty="0"/>
          </a:p>
          <a:p>
            <a:r>
              <a:rPr lang="en-US" sz="1300" dirty="0"/>
              <a:t>b.3) </a:t>
            </a:r>
            <a:r>
              <a:rPr lang="en-US" sz="1300" u="sng" dirty="0"/>
              <a:t>Prevent churn</a:t>
            </a:r>
            <a:r>
              <a:rPr lang="en-US" sz="1300" dirty="0"/>
              <a:t>: c</a:t>
            </a:r>
            <a:r>
              <a:rPr lang="en-US" sz="1300" dirty="0">
                <a:solidFill>
                  <a:srgbClr val="161616"/>
                </a:solidFill>
                <a:effectLst/>
                <a:latin typeface="Mulish"/>
              </a:rPr>
              <a:t>ohort analysis helps teams spot drop-off points in the </a:t>
            </a:r>
            <a:r>
              <a:rPr lang="en-US" sz="1300" dirty="0">
                <a:solidFill>
                  <a:srgbClr val="161616"/>
                </a:solidFill>
                <a:latin typeface="Mulish"/>
              </a:rPr>
              <a:t>user journey </a:t>
            </a:r>
            <a:r>
              <a:rPr lang="en-US" sz="1300" dirty="0">
                <a:solidFill>
                  <a:srgbClr val="161616"/>
                </a:solidFill>
                <a:effectLst/>
                <a:latin typeface="Mulish"/>
              </a:rPr>
              <a:t>as well as churn warning signals.</a:t>
            </a:r>
          </a:p>
          <a:p>
            <a:endParaRPr lang="en-US" sz="1300" dirty="0">
              <a:solidFill>
                <a:srgbClr val="161616"/>
              </a:solidFill>
              <a:effectLst/>
              <a:latin typeface="Mulish"/>
            </a:endParaRPr>
          </a:p>
          <a:p>
            <a:r>
              <a:rPr lang="en-US" sz="1300" dirty="0">
                <a:solidFill>
                  <a:srgbClr val="161616"/>
                </a:solidFill>
                <a:latin typeface="Mulish"/>
              </a:rPr>
              <a:t>b.4) </a:t>
            </a:r>
            <a:r>
              <a:rPr lang="en-US" sz="1300" u="sng" dirty="0">
                <a:solidFill>
                  <a:srgbClr val="161616"/>
                </a:solidFill>
                <a:latin typeface="Mulish"/>
              </a:rPr>
              <a:t>R&amp;D</a:t>
            </a:r>
            <a:r>
              <a:rPr lang="en-US" sz="1300" dirty="0">
                <a:solidFill>
                  <a:srgbClr val="161616"/>
                </a:solidFill>
                <a:latin typeface="Mulish"/>
              </a:rPr>
              <a:t>: c</a:t>
            </a:r>
            <a:r>
              <a:rPr lang="en-US" sz="1300" dirty="0">
                <a:solidFill>
                  <a:srgbClr val="161616"/>
                </a:solidFill>
                <a:effectLst/>
                <a:latin typeface="Mulish"/>
              </a:rPr>
              <a:t>ohort retention analysis combined with </a:t>
            </a:r>
            <a:r>
              <a:rPr lang="en-US" sz="1300" dirty="0">
                <a:solidFill>
                  <a:srgbClr val="161616"/>
                </a:solidFill>
                <a:latin typeface="Mulish"/>
              </a:rPr>
              <a:t>feature usage analytics and surveys, can be used to assess the impact of new features on user retention.</a:t>
            </a:r>
          </a:p>
          <a:p>
            <a:endParaRPr lang="en-US" sz="1300" dirty="0">
              <a:solidFill>
                <a:srgbClr val="161616"/>
              </a:solidFill>
              <a:latin typeface="Mulish"/>
            </a:endParaRPr>
          </a:p>
          <a:p>
            <a:r>
              <a:rPr lang="en-US" sz="1300" dirty="0">
                <a:solidFill>
                  <a:srgbClr val="161616"/>
                </a:solidFill>
                <a:latin typeface="Mulish"/>
              </a:rPr>
              <a:t>b.5) </a:t>
            </a:r>
            <a:r>
              <a:rPr lang="en-US" sz="1300" u="sng" dirty="0">
                <a:solidFill>
                  <a:srgbClr val="161616"/>
                </a:solidFill>
                <a:latin typeface="Mulish"/>
              </a:rPr>
              <a:t>Brand loyalty</a:t>
            </a:r>
            <a:r>
              <a:rPr lang="en-US" sz="1300" dirty="0">
                <a:solidFill>
                  <a:srgbClr val="161616"/>
                </a:solidFill>
                <a:latin typeface="Mulish"/>
              </a:rPr>
              <a:t>: by understanding user retention, we can infer the stickiness/loyalty of the customers and evaluate the health of the business. </a:t>
            </a:r>
            <a:endParaRPr lang="en-US" sz="1300" dirty="0"/>
          </a:p>
          <a:p>
            <a:endParaRPr lang="en-US" sz="1800" dirty="0"/>
          </a:p>
          <a:p>
            <a:endParaRPr lang="en-US" sz="2000" dirty="0"/>
          </a:p>
        </p:txBody>
      </p:sp>
      <p:sp>
        <p:nvSpPr>
          <p:cNvPr id="8" name="TextBox 7">
            <a:extLst>
              <a:ext uri="{FF2B5EF4-FFF2-40B4-BE49-F238E27FC236}">
                <a16:creationId xmlns:a16="http://schemas.microsoft.com/office/drawing/2014/main" id="{EA16DECE-48B3-9C60-6FD0-D448C8FFEE93}"/>
              </a:ext>
            </a:extLst>
          </p:cNvPr>
          <p:cNvSpPr txBox="1"/>
          <p:nvPr/>
        </p:nvSpPr>
        <p:spPr>
          <a:xfrm>
            <a:off x="92075" y="728296"/>
            <a:ext cx="11848134" cy="292388"/>
          </a:xfrm>
          <a:prstGeom prst="rect">
            <a:avLst/>
          </a:prstGeom>
          <a:noFill/>
        </p:spPr>
        <p:txBody>
          <a:bodyPr wrap="square">
            <a:spAutoFit/>
          </a:bodyPr>
          <a:lstStyle/>
          <a:p>
            <a:r>
              <a:rPr lang="en-US" sz="1300" dirty="0"/>
              <a:t>Forecasting the Net Customers opens the door to several other interesting analysis.</a:t>
            </a:r>
          </a:p>
        </p:txBody>
      </p:sp>
    </p:spTree>
    <p:extLst>
      <p:ext uri="{BB962C8B-B14F-4D97-AF65-F5344CB8AC3E}">
        <p14:creationId xmlns:p14="http://schemas.microsoft.com/office/powerpoint/2010/main" val="15706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C6D84-8027-2963-EE79-0F1E7273C5F0}"/>
              </a:ext>
            </a:extLst>
          </p:cNvPr>
          <p:cNvSpPr>
            <a:spLocks noGrp="1"/>
          </p:cNvSpPr>
          <p:nvPr>
            <p:ph type="title"/>
          </p:nvPr>
        </p:nvSpPr>
        <p:spPr>
          <a:xfrm>
            <a:off x="4474541" y="2770601"/>
            <a:ext cx="2588867" cy="498475"/>
          </a:xfrm>
        </p:spPr>
        <p:txBody>
          <a:bodyPr>
            <a:normAutofit fontScale="90000"/>
          </a:bodyPr>
          <a:lstStyle/>
          <a:p>
            <a:r>
              <a:rPr lang="en-US" sz="4000" b="1" dirty="0"/>
              <a:t>Questions?</a:t>
            </a:r>
          </a:p>
        </p:txBody>
      </p:sp>
    </p:spTree>
    <p:extLst>
      <p:ext uri="{BB962C8B-B14F-4D97-AF65-F5344CB8AC3E}">
        <p14:creationId xmlns:p14="http://schemas.microsoft.com/office/powerpoint/2010/main" val="90940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C6D84-8027-2963-EE79-0F1E7273C5F0}"/>
              </a:ext>
            </a:extLst>
          </p:cNvPr>
          <p:cNvSpPr>
            <a:spLocks noGrp="1"/>
          </p:cNvSpPr>
          <p:nvPr>
            <p:ph type="title"/>
          </p:nvPr>
        </p:nvSpPr>
        <p:spPr>
          <a:xfrm>
            <a:off x="4812471" y="2737471"/>
            <a:ext cx="2197929" cy="498475"/>
          </a:xfrm>
        </p:spPr>
        <p:txBody>
          <a:bodyPr>
            <a:normAutofit fontScale="90000"/>
          </a:bodyPr>
          <a:lstStyle/>
          <a:p>
            <a:r>
              <a:rPr lang="en-US" sz="4000" b="1" dirty="0"/>
              <a:t>Thank you!</a:t>
            </a:r>
          </a:p>
        </p:txBody>
      </p:sp>
    </p:spTree>
    <p:extLst>
      <p:ext uri="{BB962C8B-B14F-4D97-AF65-F5344CB8AC3E}">
        <p14:creationId xmlns:p14="http://schemas.microsoft.com/office/powerpoint/2010/main" val="3420849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9D4F-AE31-F703-1726-97040C865FD5}"/>
              </a:ext>
            </a:extLst>
          </p:cNvPr>
          <p:cNvSpPr>
            <a:spLocks noGrp="1"/>
          </p:cNvSpPr>
          <p:nvPr>
            <p:ph type="title"/>
          </p:nvPr>
        </p:nvSpPr>
        <p:spPr>
          <a:xfrm>
            <a:off x="92075" y="107604"/>
            <a:ext cx="8293100" cy="536575"/>
          </a:xfrm>
        </p:spPr>
        <p:txBody>
          <a:bodyPr>
            <a:normAutofit/>
          </a:bodyPr>
          <a:lstStyle/>
          <a:p>
            <a:r>
              <a:rPr lang="en-US" sz="3000" dirty="0">
                <a:solidFill>
                  <a:srgbClr val="008E40"/>
                </a:solidFill>
              </a:rPr>
              <a:t>Appendix: files</a:t>
            </a:r>
            <a:endParaRPr lang="en-US" sz="3000" dirty="0"/>
          </a:p>
        </p:txBody>
      </p:sp>
      <p:pic>
        <p:nvPicPr>
          <p:cNvPr id="4" name="Picture 3">
            <a:extLst>
              <a:ext uri="{FF2B5EF4-FFF2-40B4-BE49-F238E27FC236}">
                <a16:creationId xmlns:a16="http://schemas.microsoft.com/office/drawing/2014/main" id="{2AD7878D-5774-9B0E-1185-8BA2F20D40FC}"/>
              </a:ext>
            </a:extLst>
          </p:cNvPr>
          <p:cNvPicPr>
            <a:picLocks noChangeAspect="1"/>
          </p:cNvPicPr>
          <p:nvPr/>
        </p:nvPicPr>
        <p:blipFill>
          <a:blip r:embed="rId2"/>
          <a:stretch>
            <a:fillRect/>
          </a:stretch>
        </p:blipFill>
        <p:spPr>
          <a:xfrm>
            <a:off x="213209" y="1574431"/>
            <a:ext cx="2648086" cy="1536779"/>
          </a:xfrm>
          <a:prstGeom prst="rect">
            <a:avLst/>
          </a:prstGeom>
        </p:spPr>
      </p:pic>
      <p:pic>
        <p:nvPicPr>
          <p:cNvPr id="6" name="Picture 5">
            <a:extLst>
              <a:ext uri="{FF2B5EF4-FFF2-40B4-BE49-F238E27FC236}">
                <a16:creationId xmlns:a16="http://schemas.microsoft.com/office/drawing/2014/main" id="{E95CBBE9-41E5-9954-1C8B-3172D982D3E0}"/>
              </a:ext>
            </a:extLst>
          </p:cNvPr>
          <p:cNvPicPr>
            <a:picLocks noChangeAspect="1"/>
          </p:cNvPicPr>
          <p:nvPr/>
        </p:nvPicPr>
        <p:blipFill>
          <a:blip r:embed="rId3"/>
          <a:stretch>
            <a:fillRect/>
          </a:stretch>
        </p:blipFill>
        <p:spPr>
          <a:xfrm>
            <a:off x="5493026" y="963437"/>
            <a:ext cx="2648086" cy="2758765"/>
          </a:xfrm>
          <a:prstGeom prst="rect">
            <a:avLst/>
          </a:prstGeom>
        </p:spPr>
      </p:pic>
      <p:cxnSp>
        <p:nvCxnSpPr>
          <p:cNvPr id="8" name="Straight Arrow Connector 7">
            <a:extLst>
              <a:ext uri="{FF2B5EF4-FFF2-40B4-BE49-F238E27FC236}">
                <a16:creationId xmlns:a16="http://schemas.microsoft.com/office/drawing/2014/main" id="{8E031F3D-51B1-A489-505E-F96C2AD5A81A}"/>
              </a:ext>
            </a:extLst>
          </p:cNvPr>
          <p:cNvCxnSpPr>
            <a:cxnSpLocks/>
          </p:cNvCxnSpPr>
          <p:nvPr/>
        </p:nvCxnSpPr>
        <p:spPr>
          <a:xfrm flipV="1">
            <a:off x="1053548" y="1743160"/>
            <a:ext cx="4439478" cy="79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B8B1B70-B9BB-D3C6-E0D5-3A36A6E25B14}"/>
              </a:ext>
            </a:extLst>
          </p:cNvPr>
          <p:cNvPicPr>
            <a:picLocks noChangeAspect="1"/>
          </p:cNvPicPr>
          <p:nvPr/>
        </p:nvPicPr>
        <p:blipFill>
          <a:blip r:embed="rId4"/>
          <a:stretch>
            <a:fillRect/>
          </a:stretch>
        </p:blipFill>
        <p:spPr>
          <a:xfrm>
            <a:off x="349024" y="4068669"/>
            <a:ext cx="8750750" cy="1505027"/>
          </a:xfrm>
          <a:prstGeom prst="rect">
            <a:avLst/>
          </a:prstGeom>
        </p:spPr>
      </p:pic>
    </p:spTree>
    <p:extLst>
      <p:ext uri="{BB962C8B-B14F-4D97-AF65-F5344CB8AC3E}">
        <p14:creationId xmlns:p14="http://schemas.microsoft.com/office/powerpoint/2010/main" val="2729923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C292B-E31C-7DAC-12AD-0E97102A4A6A}"/>
              </a:ext>
            </a:extLst>
          </p:cNvPr>
          <p:cNvSpPr>
            <a:spLocks noGrp="1"/>
          </p:cNvSpPr>
          <p:nvPr>
            <p:ph type="title"/>
          </p:nvPr>
        </p:nvSpPr>
        <p:spPr>
          <a:xfrm>
            <a:off x="803985" y="145521"/>
            <a:ext cx="10124365" cy="529015"/>
          </a:xfrm>
        </p:spPr>
        <p:txBody>
          <a:bodyPr>
            <a:normAutofit fontScale="90000"/>
          </a:bodyPr>
          <a:lstStyle/>
          <a:p>
            <a:r>
              <a:rPr lang="en-US" dirty="0">
                <a:solidFill>
                  <a:srgbClr val="00B050"/>
                </a:solidFill>
              </a:rPr>
              <a:t>Datasets </a:t>
            </a:r>
            <a:r>
              <a:rPr lang="en-US" sz="2800" dirty="0">
                <a:solidFill>
                  <a:srgbClr val="00B050"/>
                </a:solidFill>
              </a:rPr>
              <a:t>📈</a:t>
            </a:r>
          </a:p>
        </p:txBody>
      </p:sp>
      <p:sp>
        <p:nvSpPr>
          <p:cNvPr id="3" name="Content Placeholder 2">
            <a:extLst>
              <a:ext uri="{FF2B5EF4-FFF2-40B4-BE49-F238E27FC236}">
                <a16:creationId xmlns:a16="http://schemas.microsoft.com/office/drawing/2014/main" id="{E4765D4F-6720-AFC9-DB83-827964D6E9A1}"/>
              </a:ext>
            </a:extLst>
          </p:cNvPr>
          <p:cNvSpPr>
            <a:spLocks noGrp="1"/>
          </p:cNvSpPr>
          <p:nvPr>
            <p:ph idx="1"/>
          </p:nvPr>
        </p:nvSpPr>
        <p:spPr>
          <a:xfrm>
            <a:off x="-92192" y="1186096"/>
            <a:ext cx="12032973" cy="4351338"/>
          </a:xfrm>
        </p:spPr>
        <p:txBody>
          <a:bodyPr/>
          <a:lstStyle/>
          <a:p>
            <a:pPr marL="0" indent="0">
              <a:buNone/>
            </a:pPr>
            <a:r>
              <a:rPr lang="en-ZA" sz="1400" dirty="0"/>
              <a:t>	</a:t>
            </a:r>
            <a:r>
              <a:rPr lang="en-ZA" sz="1400" b="1" dirty="0"/>
              <a:t>Dataset 1</a:t>
            </a:r>
            <a:r>
              <a:rPr lang="en-ZA" sz="1400" dirty="0"/>
              <a:t>: historical numbers of customers for 3 products A, B and C across 3 markets CA, GB, US between Jan-2019 to April-2021</a:t>
            </a:r>
          </a:p>
          <a:p>
            <a:pPr marL="0" indent="0">
              <a:buNone/>
            </a:pPr>
            <a:endParaRPr lang="en-ZA" sz="1400" dirty="0"/>
          </a:p>
          <a:p>
            <a:pPr marL="0" indent="0">
              <a:buNone/>
            </a:pPr>
            <a:endParaRPr lang="en-ZA" sz="1400" dirty="0"/>
          </a:p>
          <a:p>
            <a:pPr marL="0" indent="0">
              <a:buNone/>
            </a:pPr>
            <a:endParaRPr lang="en-ZA" sz="1400" dirty="0"/>
          </a:p>
          <a:p>
            <a:pPr marL="0" indent="0">
              <a:buNone/>
            </a:pPr>
            <a:endParaRPr lang="en-ZA" sz="1400" dirty="0"/>
          </a:p>
          <a:p>
            <a:pPr marL="0" indent="0">
              <a:buNone/>
            </a:pPr>
            <a:endParaRPr lang="en-ZA" sz="1400" dirty="0"/>
          </a:p>
          <a:p>
            <a:pPr marL="0" indent="0">
              <a:buNone/>
            </a:pPr>
            <a:endParaRPr lang="en-ZA" sz="1400" dirty="0"/>
          </a:p>
          <a:p>
            <a:pPr marL="0" indent="0">
              <a:buNone/>
            </a:pPr>
            <a:endParaRPr lang="en-ZA" sz="1400" dirty="0"/>
          </a:p>
          <a:p>
            <a:pPr marL="0" indent="0">
              <a:buNone/>
            </a:pPr>
            <a:r>
              <a:rPr lang="en-ZA" sz="1400" dirty="0"/>
              <a:t>	</a:t>
            </a:r>
          </a:p>
          <a:p>
            <a:pPr marL="0" indent="0">
              <a:buNone/>
            </a:pPr>
            <a:endParaRPr lang="en-ZA" sz="1400" dirty="0"/>
          </a:p>
          <a:p>
            <a:pPr marL="0" indent="0">
              <a:buNone/>
            </a:pPr>
            <a:r>
              <a:rPr lang="en-ZA" sz="1400" dirty="0"/>
              <a:t>	</a:t>
            </a:r>
            <a:r>
              <a:rPr lang="en-ZA" sz="1400" b="1" dirty="0"/>
              <a:t>Dataset 2</a:t>
            </a:r>
            <a:r>
              <a:rPr lang="en-ZA" sz="1400" dirty="0"/>
              <a:t>: for each of the group of new monthly customers in dataset 1 (acquisition cohorts), the number of retained customers over time</a:t>
            </a:r>
            <a:endParaRPr lang="en-US" sz="1400" dirty="0"/>
          </a:p>
          <a:p>
            <a:endParaRPr lang="en-US" dirty="0"/>
          </a:p>
        </p:txBody>
      </p:sp>
      <p:pic>
        <p:nvPicPr>
          <p:cNvPr id="7" name="Picture 6">
            <a:extLst>
              <a:ext uri="{FF2B5EF4-FFF2-40B4-BE49-F238E27FC236}">
                <a16:creationId xmlns:a16="http://schemas.microsoft.com/office/drawing/2014/main" id="{60567854-2857-9C08-3ACA-D1D7C6B570D8}"/>
              </a:ext>
            </a:extLst>
          </p:cNvPr>
          <p:cNvPicPr>
            <a:picLocks noChangeAspect="1"/>
          </p:cNvPicPr>
          <p:nvPr/>
        </p:nvPicPr>
        <p:blipFill>
          <a:blip r:embed="rId2"/>
          <a:stretch>
            <a:fillRect/>
          </a:stretch>
        </p:blipFill>
        <p:spPr>
          <a:xfrm>
            <a:off x="1961559" y="2340739"/>
            <a:ext cx="4002917" cy="1389748"/>
          </a:xfrm>
          <a:prstGeom prst="rect">
            <a:avLst/>
          </a:prstGeom>
        </p:spPr>
      </p:pic>
      <p:pic>
        <p:nvPicPr>
          <p:cNvPr id="9" name="Picture 8">
            <a:extLst>
              <a:ext uri="{FF2B5EF4-FFF2-40B4-BE49-F238E27FC236}">
                <a16:creationId xmlns:a16="http://schemas.microsoft.com/office/drawing/2014/main" id="{73A1C93E-0CE7-BB49-3BD7-B6779CE20963}"/>
              </a:ext>
            </a:extLst>
          </p:cNvPr>
          <p:cNvPicPr>
            <a:picLocks noChangeAspect="1"/>
          </p:cNvPicPr>
          <p:nvPr/>
        </p:nvPicPr>
        <p:blipFill>
          <a:blip r:embed="rId3"/>
          <a:stretch>
            <a:fillRect/>
          </a:stretch>
        </p:blipFill>
        <p:spPr>
          <a:xfrm>
            <a:off x="6309532" y="2252679"/>
            <a:ext cx="4245825" cy="1803445"/>
          </a:xfrm>
          <a:prstGeom prst="rect">
            <a:avLst/>
          </a:prstGeom>
        </p:spPr>
      </p:pic>
      <p:pic>
        <p:nvPicPr>
          <p:cNvPr id="11" name="Picture 10">
            <a:extLst>
              <a:ext uri="{FF2B5EF4-FFF2-40B4-BE49-F238E27FC236}">
                <a16:creationId xmlns:a16="http://schemas.microsoft.com/office/drawing/2014/main" id="{7CED1D95-682E-F5AC-893D-153BF2A46353}"/>
              </a:ext>
            </a:extLst>
          </p:cNvPr>
          <p:cNvPicPr>
            <a:picLocks noChangeAspect="1"/>
          </p:cNvPicPr>
          <p:nvPr/>
        </p:nvPicPr>
        <p:blipFill>
          <a:blip r:embed="rId4"/>
          <a:stretch>
            <a:fillRect/>
          </a:stretch>
        </p:blipFill>
        <p:spPr>
          <a:xfrm>
            <a:off x="1961559" y="5007715"/>
            <a:ext cx="4002917" cy="1485159"/>
          </a:xfrm>
          <a:prstGeom prst="rect">
            <a:avLst/>
          </a:prstGeom>
        </p:spPr>
      </p:pic>
      <p:pic>
        <p:nvPicPr>
          <p:cNvPr id="15" name="Picture 14">
            <a:extLst>
              <a:ext uri="{FF2B5EF4-FFF2-40B4-BE49-F238E27FC236}">
                <a16:creationId xmlns:a16="http://schemas.microsoft.com/office/drawing/2014/main" id="{1109A726-9CEE-6D04-B2A8-C44E123524CB}"/>
              </a:ext>
            </a:extLst>
          </p:cNvPr>
          <p:cNvPicPr>
            <a:picLocks noChangeAspect="1"/>
          </p:cNvPicPr>
          <p:nvPr/>
        </p:nvPicPr>
        <p:blipFill>
          <a:blip r:embed="rId5"/>
          <a:stretch>
            <a:fillRect/>
          </a:stretch>
        </p:blipFill>
        <p:spPr>
          <a:xfrm>
            <a:off x="6309532" y="4859286"/>
            <a:ext cx="3569964" cy="1780926"/>
          </a:xfrm>
          <a:prstGeom prst="rect">
            <a:avLst/>
          </a:prstGeom>
        </p:spPr>
      </p:pic>
      <mc:AlternateContent xmlns:mc="http://schemas.openxmlformats.org/markup-compatibility/2006" xmlns:p14="http://schemas.microsoft.com/office/powerpoint/2010/main">
        <mc:Choice Requires="p14">
          <p:contentPart p14:bwMode="auto" r:id="rId6">
            <p14:nvContentPartPr>
              <p14:cNvPr id="23" name="Ink 22">
                <a:extLst>
                  <a:ext uri="{FF2B5EF4-FFF2-40B4-BE49-F238E27FC236}">
                    <a16:creationId xmlns:a16="http://schemas.microsoft.com/office/drawing/2014/main" id="{B7E78988-7EF7-6381-F2B1-57F17D7AE8BF}"/>
                  </a:ext>
                </a:extLst>
              </p14:cNvPr>
              <p14:cNvContentPartPr/>
              <p14:nvPr/>
            </p14:nvContentPartPr>
            <p14:xfrm>
              <a:off x="8408228" y="2769595"/>
              <a:ext cx="360" cy="144360"/>
            </p14:xfrm>
          </p:contentPart>
        </mc:Choice>
        <mc:Fallback xmlns="">
          <p:pic>
            <p:nvPicPr>
              <p:cNvPr id="23" name="Ink 22">
                <a:extLst>
                  <a:ext uri="{FF2B5EF4-FFF2-40B4-BE49-F238E27FC236}">
                    <a16:creationId xmlns:a16="http://schemas.microsoft.com/office/drawing/2014/main" id="{B7E78988-7EF7-6381-F2B1-57F17D7AE8BF}"/>
                  </a:ext>
                </a:extLst>
              </p:cNvPr>
              <p:cNvPicPr/>
              <p:nvPr/>
            </p:nvPicPr>
            <p:blipFill>
              <a:blip r:embed="rId7"/>
              <a:stretch>
                <a:fillRect/>
              </a:stretch>
            </p:blipFill>
            <p:spPr>
              <a:xfrm>
                <a:off x="8399228" y="2760595"/>
                <a:ext cx="180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 name="Ink 23">
                <a:extLst>
                  <a:ext uri="{FF2B5EF4-FFF2-40B4-BE49-F238E27FC236}">
                    <a16:creationId xmlns:a16="http://schemas.microsoft.com/office/drawing/2014/main" id="{5577291C-C3CE-E5BB-BCD9-F72E2F5E4588}"/>
                  </a:ext>
                </a:extLst>
              </p14:cNvPr>
              <p14:cNvContentPartPr/>
              <p14:nvPr/>
            </p14:nvContentPartPr>
            <p14:xfrm>
              <a:off x="8415068" y="2994955"/>
              <a:ext cx="7560" cy="117720"/>
            </p14:xfrm>
          </p:contentPart>
        </mc:Choice>
        <mc:Fallback xmlns="">
          <p:pic>
            <p:nvPicPr>
              <p:cNvPr id="24" name="Ink 23">
                <a:extLst>
                  <a:ext uri="{FF2B5EF4-FFF2-40B4-BE49-F238E27FC236}">
                    <a16:creationId xmlns:a16="http://schemas.microsoft.com/office/drawing/2014/main" id="{5577291C-C3CE-E5BB-BCD9-F72E2F5E4588}"/>
                  </a:ext>
                </a:extLst>
              </p:cNvPr>
              <p:cNvPicPr/>
              <p:nvPr/>
            </p:nvPicPr>
            <p:blipFill>
              <a:blip r:embed="rId9"/>
              <a:stretch>
                <a:fillRect/>
              </a:stretch>
            </p:blipFill>
            <p:spPr>
              <a:xfrm>
                <a:off x="8406068" y="2985955"/>
                <a:ext cx="252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Ink 24">
                <a:extLst>
                  <a:ext uri="{FF2B5EF4-FFF2-40B4-BE49-F238E27FC236}">
                    <a16:creationId xmlns:a16="http://schemas.microsoft.com/office/drawing/2014/main" id="{842D6E50-E3B8-9C80-3AD9-B136B4DCB259}"/>
                  </a:ext>
                </a:extLst>
              </p14:cNvPr>
              <p14:cNvContentPartPr/>
              <p14:nvPr/>
            </p14:nvContentPartPr>
            <p14:xfrm>
              <a:off x="8407868" y="3233635"/>
              <a:ext cx="7200" cy="86400"/>
            </p14:xfrm>
          </p:contentPart>
        </mc:Choice>
        <mc:Fallback xmlns="">
          <p:pic>
            <p:nvPicPr>
              <p:cNvPr id="25" name="Ink 24">
                <a:extLst>
                  <a:ext uri="{FF2B5EF4-FFF2-40B4-BE49-F238E27FC236}">
                    <a16:creationId xmlns:a16="http://schemas.microsoft.com/office/drawing/2014/main" id="{842D6E50-E3B8-9C80-3AD9-B136B4DCB259}"/>
                  </a:ext>
                </a:extLst>
              </p:cNvPr>
              <p:cNvPicPr/>
              <p:nvPr/>
            </p:nvPicPr>
            <p:blipFill>
              <a:blip r:embed="rId11"/>
              <a:stretch>
                <a:fillRect/>
              </a:stretch>
            </p:blipFill>
            <p:spPr>
              <a:xfrm>
                <a:off x="8399228" y="3224635"/>
                <a:ext cx="248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2AFE6B6F-6918-4FFF-65DE-3CA1EA9E10F1}"/>
                  </a:ext>
                </a:extLst>
              </p14:cNvPr>
              <p14:cNvContentPartPr/>
              <p14:nvPr/>
            </p14:nvContentPartPr>
            <p14:xfrm>
              <a:off x="8415068" y="3465115"/>
              <a:ext cx="360" cy="52200"/>
            </p14:xfrm>
          </p:contentPart>
        </mc:Choice>
        <mc:Fallback xmlns="">
          <p:pic>
            <p:nvPicPr>
              <p:cNvPr id="26" name="Ink 25">
                <a:extLst>
                  <a:ext uri="{FF2B5EF4-FFF2-40B4-BE49-F238E27FC236}">
                    <a16:creationId xmlns:a16="http://schemas.microsoft.com/office/drawing/2014/main" id="{2AFE6B6F-6918-4FFF-65DE-3CA1EA9E10F1}"/>
                  </a:ext>
                </a:extLst>
              </p:cNvPr>
              <p:cNvPicPr/>
              <p:nvPr/>
            </p:nvPicPr>
            <p:blipFill>
              <a:blip r:embed="rId13"/>
              <a:stretch>
                <a:fillRect/>
              </a:stretch>
            </p:blipFill>
            <p:spPr>
              <a:xfrm>
                <a:off x="8406068" y="3456475"/>
                <a:ext cx="1800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6B6859CC-1351-91C3-7758-7470B75FC1D6}"/>
                  </a:ext>
                </a:extLst>
              </p14:cNvPr>
              <p14:cNvContentPartPr/>
              <p14:nvPr/>
            </p14:nvContentPartPr>
            <p14:xfrm>
              <a:off x="8415068" y="3624235"/>
              <a:ext cx="360" cy="49680"/>
            </p14:xfrm>
          </p:contentPart>
        </mc:Choice>
        <mc:Fallback xmlns="">
          <p:pic>
            <p:nvPicPr>
              <p:cNvPr id="27" name="Ink 26">
                <a:extLst>
                  <a:ext uri="{FF2B5EF4-FFF2-40B4-BE49-F238E27FC236}">
                    <a16:creationId xmlns:a16="http://schemas.microsoft.com/office/drawing/2014/main" id="{6B6859CC-1351-91C3-7758-7470B75FC1D6}"/>
                  </a:ext>
                </a:extLst>
              </p:cNvPr>
              <p:cNvPicPr/>
              <p:nvPr/>
            </p:nvPicPr>
            <p:blipFill>
              <a:blip r:embed="rId13"/>
              <a:stretch>
                <a:fillRect/>
              </a:stretch>
            </p:blipFill>
            <p:spPr>
              <a:xfrm>
                <a:off x="8406068" y="3615235"/>
                <a:ext cx="180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id="{3E54B8DD-A4E8-CDB1-7FED-E1E4B37690B6}"/>
                  </a:ext>
                </a:extLst>
              </p14:cNvPr>
              <p14:cNvContentPartPr/>
              <p14:nvPr/>
            </p14:nvContentPartPr>
            <p14:xfrm>
              <a:off x="8892068" y="3498235"/>
              <a:ext cx="360" cy="360"/>
            </p14:xfrm>
          </p:contentPart>
        </mc:Choice>
        <mc:Fallback xmlns="">
          <p:pic>
            <p:nvPicPr>
              <p:cNvPr id="30" name="Ink 29">
                <a:extLst>
                  <a:ext uri="{FF2B5EF4-FFF2-40B4-BE49-F238E27FC236}">
                    <a16:creationId xmlns:a16="http://schemas.microsoft.com/office/drawing/2014/main" id="{3E54B8DD-A4E8-CDB1-7FED-E1E4B37690B6}"/>
                  </a:ext>
                </a:extLst>
              </p:cNvPr>
              <p:cNvPicPr/>
              <p:nvPr/>
            </p:nvPicPr>
            <p:blipFill>
              <a:blip r:embed="rId16"/>
              <a:stretch>
                <a:fillRect/>
              </a:stretch>
            </p:blipFill>
            <p:spPr>
              <a:xfrm>
                <a:off x="8883068" y="34895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297897CF-583F-0B1A-296C-E4CC97E215BE}"/>
                  </a:ext>
                </a:extLst>
              </p14:cNvPr>
              <p14:cNvContentPartPr/>
              <p14:nvPr/>
            </p14:nvContentPartPr>
            <p14:xfrm>
              <a:off x="8865788" y="3192955"/>
              <a:ext cx="101160" cy="226440"/>
            </p14:xfrm>
          </p:contentPart>
        </mc:Choice>
        <mc:Fallback xmlns="">
          <p:pic>
            <p:nvPicPr>
              <p:cNvPr id="31" name="Ink 30">
                <a:extLst>
                  <a:ext uri="{FF2B5EF4-FFF2-40B4-BE49-F238E27FC236}">
                    <a16:creationId xmlns:a16="http://schemas.microsoft.com/office/drawing/2014/main" id="{297897CF-583F-0B1A-296C-E4CC97E215BE}"/>
                  </a:ext>
                </a:extLst>
              </p:cNvPr>
              <p:cNvPicPr/>
              <p:nvPr/>
            </p:nvPicPr>
            <p:blipFill>
              <a:blip r:embed="rId18"/>
              <a:stretch>
                <a:fillRect/>
              </a:stretch>
            </p:blipFill>
            <p:spPr>
              <a:xfrm>
                <a:off x="8857148" y="3184315"/>
                <a:ext cx="1188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Ink 31">
                <a:extLst>
                  <a:ext uri="{FF2B5EF4-FFF2-40B4-BE49-F238E27FC236}">
                    <a16:creationId xmlns:a16="http://schemas.microsoft.com/office/drawing/2014/main" id="{C972A8EE-C811-BF1D-440E-EDCF9480BFFF}"/>
                  </a:ext>
                </a:extLst>
              </p14:cNvPr>
              <p14:cNvContentPartPr/>
              <p14:nvPr/>
            </p14:nvContentPartPr>
            <p14:xfrm>
              <a:off x="8713148" y="5345554"/>
              <a:ext cx="7200" cy="99720"/>
            </p14:xfrm>
          </p:contentPart>
        </mc:Choice>
        <mc:Fallback xmlns="">
          <p:pic>
            <p:nvPicPr>
              <p:cNvPr id="32" name="Ink 31">
                <a:extLst>
                  <a:ext uri="{FF2B5EF4-FFF2-40B4-BE49-F238E27FC236}">
                    <a16:creationId xmlns:a16="http://schemas.microsoft.com/office/drawing/2014/main" id="{C972A8EE-C811-BF1D-440E-EDCF9480BFFF}"/>
                  </a:ext>
                </a:extLst>
              </p:cNvPr>
              <p:cNvPicPr/>
              <p:nvPr/>
            </p:nvPicPr>
            <p:blipFill>
              <a:blip r:embed="rId20"/>
              <a:stretch>
                <a:fillRect/>
              </a:stretch>
            </p:blipFill>
            <p:spPr>
              <a:xfrm>
                <a:off x="8704148" y="5336554"/>
                <a:ext cx="248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Ink 32">
                <a:extLst>
                  <a:ext uri="{FF2B5EF4-FFF2-40B4-BE49-F238E27FC236}">
                    <a16:creationId xmlns:a16="http://schemas.microsoft.com/office/drawing/2014/main" id="{B7D738F4-B3F1-825A-36A2-B56EFA66B5C5}"/>
                  </a:ext>
                </a:extLst>
              </p14:cNvPr>
              <p14:cNvContentPartPr/>
              <p14:nvPr/>
            </p14:nvContentPartPr>
            <p14:xfrm>
              <a:off x="8719628" y="5530954"/>
              <a:ext cx="7560" cy="89280"/>
            </p14:xfrm>
          </p:contentPart>
        </mc:Choice>
        <mc:Fallback xmlns="">
          <p:pic>
            <p:nvPicPr>
              <p:cNvPr id="33" name="Ink 32">
                <a:extLst>
                  <a:ext uri="{FF2B5EF4-FFF2-40B4-BE49-F238E27FC236}">
                    <a16:creationId xmlns:a16="http://schemas.microsoft.com/office/drawing/2014/main" id="{B7D738F4-B3F1-825A-36A2-B56EFA66B5C5}"/>
                  </a:ext>
                </a:extLst>
              </p:cNvPr>
              <p:cNvPicPr/>
              <p:nvPr/>
            </p:nvPicPr>
            <p:blipFill>
              <a:blip r:embed="rId22"/>
              <a:stretch>
                <a:fillRect/>
              </a:stretch>
            </p:blipFill>
            <p:spPr>
              <a:xfrm>
                <a:off x="8710628" y="5522314"/>
                <a:ext cx="252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 name="Ink 33">
                <a:extLst>
                  <a:ext uri="{FF2B5EF4-FFF2-40B4-BE49-F238E27FC236}">
                    <a16:creationId xmlns:a16="http://schemas.microsoft.com/office/drawing/2014/main" id="{C46016F8-D75A-9287-D006-893982C34ED1}"/>
                  </a:ext>
                </a:extLst>
              </p14:cNvPr>
              <p14:cNvContentPartPr/>
              <p14:nvPr/>
            </p14:nvContentPartPr>
            <p14:xfrm>
              <a:off x="8732948" y="5749474"/>
              <a:ext cx="360" cy="79560"/>
            </p14:xfrm>
          </p:contentPart>
        </mc:Choice>
        <mc:Fallback xmlns="">
          <p:pic>
            <p:nvPicPr>
              <p:cNvPr id="34" name="Ink 33">
                <a:extLst>
                  <a:ext uri="{FF2B5EF4-FFF2-40B4-BE49-F238E27FC236}">
                    <a16:creationId xmlns:a16="http://schemas.microsoft.com/office/drawing/2014/main" id="{C46016F8-D75A-9287-D006-893982C34ED1}"/>
                  </a:ext>
                </a:extLst>
              </p:cNvPr>
              <p:cNvPicPr/>
              <p:nvPr/>
            </p:nvPicPr>
            <p:blipFill>
              <a:blip r:embed="rId24"/>
              <a:stretch>
                <a:fillRect/>
              </a:stretch>
            </p:blipFill>
            <p:spPr>
              <a:xfrm>
                <a:off x="8728448" y="5740834"/>
                <a:ext cx="9180" cy="97200"/>
              </a:xfrm>
              <a:prstGeom prst="rect">
                <a:avLst/>
              </a:prstGeom>
            </p:spPr>
          </p:pic>
        </mc:Fallback>
      </mc:AlternateContent>
      <p:grpSp>
        <p:nvGrpSpPr>
          <p:cNvPr id="39" name="Group 38">
            <a:extLst>
              <a:ext uri="{FF2B5EF4-FFF2-40B4-BE49-F238E27FC236}">
                <a16:creationId xmlns:a16="http://schemas.microsoft.com/office/drawing/2014/main" id="{D25BDCE5-0862-4C3E-336D-6B911BEE4229}"/>
              </a:ext>
            </a:extLst>
          </p:cNvPr>
          <p:cNvGrpSpPr/>
          <p:nvPr/>
        </p:nvGrpSpPr>
        <p:grpSpPr>
          <a:xfrm>
            <a:off x="8732948" y="5988154"/>
            <a:ext cx="13680" cy="309960"/>
            <a:chOff x="8732948" y="5976475"/>
            <a:chExt cx="13680" cy="309960"/>
          </a:xfrm>
        </p:grpSpPr>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C3BF4CDE-FD71-8775-A252-3E0DA69452EA}"/>
                    </a:ext>
                  </a:extLst>
                </p14:cNvPr>
                <p14:cNvContentPartPr/>
                <p14:nvPr/>
              </p14:nvContentPartPr>
              <p14:xfrm>
                <a:off x="8734388" y="5976475"/>
                <a:ext cx="12240" cy="79560"/>
              </p14:xfrm>
            </p:contentPart>
          </mc:Choice>
          <mc:Fallback xmlns="">
            <p:pic>
              <p:nvPicPr>
                <p:cNvPr id="36" name="Ink 35">
                  <a:extLst>
                    <a:ext uri="{FF2B5EF4-FFF2-40B4-BE49-F238E27FC236}">
                      <a16:creationId xmlns:a16="http://schemas.microsoft.com/office/drawing/2014/main" id="{C3BF4CDE-FD71-8775-A252-3E0DA69452EA}"/>
                    </a:ext>
                  </a:extLst>
                </p:cNvPr>
                <p:cNvPicPr/>
                <p:nvPr/>
              </p:nvPicPr>
              <p:blipFill>
                <a:blip r:embed="rId26"/>
                <a:stretch>
                  <a:fillRect/>
                </a:stretch>
              </p:blipFill>
              <p:spPr>
                <a:xfrm>
                  <a:off x="8725388" y="5967835"/>
                  <a:ext cx="298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7" name="Ink 36">
                  <a:extLst>
                    <a:ext uri="{FF2B5EF4-FFF2-40B4-BE49-F238E27FC236}">
                      <a16:creationId xmlns:a16="http://schemas.microsoft.com/office/drawing/2014/main" id="{847818FE-EB09-09C4-08EC-0D0653DDAC03}"/>
                    </a:ext>
                  </a:extLst>
                </p14:cNvPr>
                <p14:cNvContentPartPr/>
                <p14:nvPr/>
              </p14:nvContentPartPr>
              <p14:xfrm>
                <a:off x="8732948" y="6135595"/>
                <a:ext cx="7200" cy="52200"/>
              </p14:xfrm>
            </p:contentPart>
          </mc:Choice>
          <mc:Fallback xmlns="">
            <p:pic>
              <p:nvPicPr>
                <p:cNvPr id="37" name="Ink 36">
                  <a:extLst>
                    <a:ext uri="{FF2B5EF4-FFF2-40B4-BE49-F238E27FC236}">
                      <a16:creationId xmlns:a16="http://schemas.microsoft.com/office/drawing/2014/main" id="{847818FE-EB09-09C4-08EC-0D0653DDAC03}"/>
                    </a:ext>
                  </a:extLst>
                </p:cNvPr>
                <p:cNvPicPr/>
                <p:nvPr/>
              </p:nvPicPr>
              <p:blipFill>
                <a:blip r:embed="rId28"/>
                <a:stretch>
                  <a:fillRect/>
                </a:stretch>
              </p:blipFill>
              <p:spPr>
                <a:xfrm>
                  <a:off x="8723948" y="6126955"/>
                  <a:ext cx="248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Ink 37">
                  <a:extLst>
                    <a:ext uri="{FF2B5EF4-FFF2-40B4-BE49-F238E27FC236}">
                      <a16:creationId xmlns:a16="http://schemas.microsoft.com/office/drawing/2014/main" id="{7380466D-E6AA-6241-AB3A-3BD7C1E3DD7B}"/>
                    </a:ext>
                  </a:extLst>
                </p14:cNvPr>
                <p14:cNvContentPartPr/>
                <p14:nvPr/>
              </p14:nvContentPartPr>
              <p14:xfrm>
                <a:off x="8746268" y="6268075"/>
                <a:ext cx="360" cy="18360"/>
              </p14:xfrm>
            </p:contentPart>
          </mc:Choice>
          <mc:Fallback xmlns="">
            <p:pic>
              <p:nvPicPr>
                <p:cNvPr id="38" name="Ink 37">
                  <a:extLst>
                    <a:ext uri="{FF2B5EF4-FFF2-40B4-BE49-F238E27FC236}">
                      <a16:creationId xmlns:a16="http://schemas.microsoft.com/office/drawing/2014/main" id="{7380466D-E6AA-6241-AB3A-3BD7C1E3DD7B}"/>
                    </a:ext>
                  </a:extLst>
                </p:cNvPr>
                <p:cNvPicPr/>
                <p:nvPr/>
              </p:nvPicPr>
              <p:blipFill>
                <a:blip r:embed="rId30"/>
                <a:stretch>
                  <a:fillRect/>
                </a:stretch>
              </p:blipFill>
              <p:spPr>
                <a:xfrm>
                  <a:off x="8737268" y="6259075"/>
                  <a:ext cx="1800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40" name="Ink 39">
                <a:extLst>
                  <a:ext uri="{FF2B5EF4-FFF2-40B4-BE49-F238E27FC236}">
                    <a16:creationId xmlns:a16="http://schemas.microsoft.com/office/drawing/2014/main" id="{86CE6711-D7EF-75EE-1693-6DB948BC3CC0}"/>
                  </a:ext>
                </a:extLst>
              </p14:cNvPr>
              <p14:cNvContentPartPr/>
              <p14:nvPr/>
            </p14:nvContentPartPr>
            <p14:xfrm>
              <a:off x="9143708" y="6220354"/>
              <a:ext cx="360" cy="360"/>
            </p14:xfrm>
          </p:contentPart>
        </mc:Choice>
        <mc:Fallback xmlns="">
          <p:pic>
            <p:nvPicPr>
              <p:cNvPr id="40" name="Ink 39">
                <a:extLst>
                  <a:ext uri="{FF2B5EF4-FFF2-40B4-BE49-F238E27FC236}">
                    <a16:creationId xmlns:a16="http://schemas.microsoft.com/office/drawing/2014/main" id="{86CE6711-D7EF-75EE-1693-6DB948BC3CC0}"/>
                  </a:ext>
                </a:extLst>
              </p:cNvPr>
              <p:cNvPicPr/>
              <p:nvPr/>
            </p:nvPicPr>
            <p:blipFill>
              <a:blip r:embed="rId16"/>
              <a:stretch>
                <a:fillRect/>
              </a:stretch>
            </p:blipFill>
            <p:spPr>
              <a:xfrm>
                <a:off x="9134708" y="621135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1" name="Ink 40">
                <a:extLst>
                  <a:ext uri="{FF2B5EF4-FFF2-40B4-BE49-F238E27FC236}">
                    <a16:creationId xmlns:a16="http://schemas.microsoft.com/office/drawing/2014/main" id="{42D20686-835B-6174-55CE-3BE31D8A5370}"/>
                  </a:ext>
                </a:extLst>
              </p14:cNvPr>
              <p14:cNvContentPartPr/>
              <p14:nvPr/>
            </p14:nvContentPartPr>
            <p14:xfrm>
              <a:off x="9065228" y="5841994"/>
              <a:ext cx="133200" cy="219600"/>
            </p14:xfrm>
          </p:contentPart>
        </mc:Choice>
        <mc:Fallback xmlns="">
          <p:pic>
            <p:nvPicPr>
              <p:cNvPr id="41" name="Ink 40">
                <a:extLst>
                  <a:ext uri="{FF2B5EF4-FFF2-40B4-BE49-F238E27FC236}">
                    <a16:creationId xmlns:a16="http://schemas.microsoft.com/office/drawing/2014/main" id="{42D20686-835B-6174-55CE-3BE31D8A5370}"/>
                  </a:ext>
                </a:extLst>
              </p:cNvPr>
              <p:cNvPicPr/>
              <p:nvPr/>
            </p:nvPicPr>
            <p:blipFill>
              <a:blip r:embed="rId33"/>
              <a:stretch>
                <a:fillRect/>
              </a:stretch>
            </p:blipFill>
            <p:spPr>
              <a:xfrm>
                <a:off x="9056588" y="5832994"/>
                <a:ext cx="150840" cy="237240"/>
              </a:xfrm>
              <a:prstGeom prst="rect">
                <a:avLst/>
              </a:prstGeom>
            </p:spPr>
          </p:pic>
        </mc:Fallback>
      </mc:AlternateContent>
    </p:spTree>
    <p:extLst>
      <p:ext uri="{BB962C8B-B14F-4D97-AF65-F5344CB8AC3E}">
        <p14:creationId xmlns:p14="http://schemas.microsoft.com/office/powerpoint/2010/main" val="140499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2DBAC-30F2-2DFD-5D40-504E06DA0C34}"/>
              </a:ext>
            </a:extLst>
          </p:cNvPr>
          <p:cNvSpPr>
            <a:spLocks noGrp="1"/>
          </p:cNvSpPr>
          <p:nvPr>
            <p:ph type="title"/>
          </p:nvPr>
        </p:nvSpPr>
        <p:spPr>
          <a:xfrm>
            <a:off x="203343" y="0"/>
            <a:ext cx="9029557" cy="886687"/>
          </a:xfrm>
        </p:spPr>
        <p:txBody>
          <a:bodyPr>
            <a:normAutofit/>
          </a:bodyPr>
          <a:lstStyle/>
          <a:p>
            <a:r>
              <a:rPr lang="en-US" sz="3000" dirty="0"/>
              <a:t>Meet the </a:t>
            </a:r>
            <a:r>
              <a:rPr lang="en-US" sz="3000" dirty="0">
                <a:solidFill>
                  <a:srgbClr val="0070C0"/>
                </a:solidFill>
              </a:rPr>
              <a:t>products💪</a:t>
            </a:r>
          </a:p>
        </p:txBody>
      </p:sp>
      <p:pic>
        <p:nvPicPr>
          <p:cNvPr id="5" name="Picture 4">
            <a:extLst>
              <a:ext uri="{FF2B5EF4-FFF2-40B4-BE49-F238E27FC236}">
                <a16:creationId xmlns:a16="http://schemas.microsoft.com/office/drawing/2014/main" id="{D4D05D80-7CA7-79D4-EDA4-7A121207918F}"/>
              </a:ext>
            </a:extLst>
          </p:cNvPr>
          <p:cNvPicPr>
            <a:picLocks noChangeAspect="1"/>
          </p:cNvPicPr>
          <p:nvPr/>
        </p:nvPicPr>
        <p:blipFill>
          <a:blip r:embed="rId2"/>
          <a:stretch>
            <a:fillRect/>
          </a:stretch>
        </p:blipFill>
        <p:spPr>
          <a:xfrm>
            <a:off x="425190" y="2661599"/>
            <a:ext cx="3257693" cy="1444554"/>
          </a:xfrm>
          <a:prstGeom prst="rect">
            <a:avLst/>
          </a:prstGeom>
        </p:spPr>
      </p:pic>
      <p:pic>
        <p:nvPicPr>
          <p:cNvPr id="7" name="Picture 6">
            <a:extLst>
              <a:ext uri="{FF2B5EF4-FFF2-40B4-BE49-F238E27FC236}">
                <a16:creationId xmlns:a16="http://schemas.microsoft.com/office/drawing/2014/main" id="{8E3E60D9-4E9B-87B7-FF37-361F110F93F9}"/>
              </a:ext>
            </a:extLst>
          </p:cNvPr>
          <p:cNvPicPr>
            <a:picLocks noChangeAspect="1"/>
          </p:cNvPicPr>
          <p:nvPr/>
        </p:nvPicPr>
        <p:blipFill>
          <a:blip r:embed="rId3"/>
          <a:stretch>
            <a:fillRect/>
          </a:stretch>
        </p:blipFill>
        <p:spPr>
          <a:xfrm>
            <a:off x="4418810" y="2578219"/>
            <a:ext cx="3654524" cy="1611313"/>
          </a:xfrm>
          <a:prstGeom prst="rect">
            <a:avLst/>
          </a:prstGeom>
        </p:spPr>
      </p:pic>
      <p:pic>
        <p:nvPicPr>
          <p:cNvPr id="9" name="Picture 8">
            <a:extLst>
              <a:ext uri="{FF2B5EF4-FFF2-40B4-BE49-F238E27FC236}">
                <a16:creationId xmlns:a16="http://schemas.microsoft.com/office/drawing/2014/main" id="{6953C5AD-20A2-C501-49DD-01E13DC65595}"/>
              </a:ext>
            </a:extLst>
          </p:cNvPr>
          <p:cNvPicPr>
            <a:picLocks noChangeAspect="1"/>
          </p:cNvPicPr>
          <p:nvPr/>
        </p:nvPicPr>
        <p:blipFill>
          <a:blip r:embed="rId4"/>
          <a:stretch>
            <a:fillRect/>
          </a:stretch>
        </p:blipFill>
        <p:spPr>
          <a:xfrm>
            <a:off x="8437257" y="2670737"/>
            <a:ext cx="3551977" cy="1563198"/>
          </a:xfrm>
          <a:prstGeom prst="rect">
            <a:avLst/>
          </a:prstGeom>
        </p:spPr>
      </p:pic>
      <p:pic>
        <p:nvPicPr>
          <p:cNvPr id="13" name="Picture 12">
            <a:extLst>
              <a:ext uri="{FF2B5EF4-FFF2-40B4-BE49-F238E27FC236}">
                <a16:creationId xmlns:a16="http://schemas.microsoft.com/office/drawing/2014/main" id="{3EDFD919-3E4B-E1DC-76EA-E4527CCC01AA}"/>
              </a:ext>
            </a:extLst>
          </p:cNvPr>
          <p:cNvPicPr>
            <a:picLocks noChangeAspect="1"/>
          </p:cNvPicPr>
          <p:nvPr/>
        </p:nvPicPr>
        <p:blipFill>
          <a:blip r:embed="rId5"/>
          <a:stretch>
            <a:fillRect/>
          </a:stretch>
        </p:blipFill>
        <p:spPr>
          <a:xfrm>
            <a:off x="4418810" y="741675"/>
            <a:ext cx="3181622" cy="1631916"/>
          </a:xfrm>
          <a:prstGeom prst="rect">
            <a:avLst/>
          </a:prstGeom>
        </p:spPr>
      </p:pic>
      <p:pic>
        <p:nvPicPr>
          <p:cNvPr id="19" name="Picture 18">
            <a:extLst>
              <a:ext uri="{FF2B5EF4-FFF2-40B4-BE49-F238E27FC236}">
                <a16:creationId xmlns:a16="http://schemas.microsoft.com/office/drawing/2014/main" id="{B26D3220-1E5E-127B-497C-9707AB9A4DDD}"/>
              </a:ext>
            </a:extLst>
          </p:cNvPr>
          <p:cNvPicPr>
            <a:picLocks noChangeAspect="1"/>
          </p:cNvPicPr>
          <p:nvPr/>
        </p:nvPicPr>
        <p:blipFill>
          <a:blip r:embed="rId6"/>
          <a:stretch>
            <a:fillRect/>
          </a:stretch>
        </p:blipFill>
        <p:spPr>
          <a:xfrm>
            <a:off x="2666585" y="4655454"/>
            <a:ext cx="2845215" cy="1725378"/>
          </a:xfrm>
          <a:prstGeom prst="rect">
            <a:avLst/>
          </a:prstGeom>
        </p:spPr>
      </p:pic>
      <p:pic>
        <p:nvPicPr>
          <p:cNvPr id="21" name="Picture 20">
            <a:extLst>
              <a:ext uri="{FF2B5EF4-FFF2-40B4-BE49-F238E27FC236}">
                <a16:creationId xmlns:a16="http://schemas.microsoft.com/office/drawing/2014/main" id="{6662085B-3484-5321-B314-D506BBA11B9A}"/>
              </a:ext>
            </a:extLst>
          </p:cNvPr>
          <p:cNvPicPr>
            <a:picLocks noChangeAspect="1"/>
          </p:cNvPicPr>
          <p:nvPr/>
        </p:nvPicPr>
        <p:blipFill>
          <a:blip r:embed="rId7"/>
          <a:stretch>
            <a:fillRect/>
          </a:stretch>
        </p:blipFill>
        <p:spPr>
          <a:xfrm>
            <a:off x="6445750" y="4655454"/>
            <a:ext cx="3255167" cy="1780641"/>
          </a:xfrm>
          <a:prstGeom prst="rect">
            <a:avLst/>
          </a:prstGeom>
        </p:spPr>
      </p:pic>
      <p:sp>
        <p:nvSpPr>
          <p:cNvPr id="23" name="TextBox 22">
            <a:extLst>
              <a:ext uri="{FF2B5EF4-FFF2-40B4-BE49-F238E27FC236}">
                <a16:creationId xmlns:a16="http://schemas.microsoft.com/office/drawing/2014/main" id="{FC57F42A-5F7E-D613-1BC6-0DD4B5DF76F6}"/>
              </a:ext>
            </a:extLst>
          </p:cNvPr>
          <p:cNvSpPr txBox="1"/>
          <p:nvPr/>
        </p:nvSpPr>
        <p:spPr>
          <a:xfrm>
            <a:off x="425190" y="5176442"/>
            <a:ext cx="6096000" cy="369332"/>
          </a:xfrm>
          <a:prstGeom prst="rect">
            <a:avLst/>
          </a:prstGeom>
          <a:noFill/>
        </p:spPr>
        <p:txBody>
          <a:bodyPr wrap="square">
            <a:spAutoFit/>
          </a:bodyPr>
          <a:lstStyle/>
          <a:p>
            <a:r>
              <a:rPr lang="en-US" dirty="0"/>
              <a:t>🌎 distribution</a:t>
            </a:r>
          </a:p>
        </p:txBody>
      </p:sp>
    </p:spTree>
    <p:extLst>
      <p:ext uri="{BB962C8B-B14F-4D97-AF65-F5344CB8AC3E}">
        <p14:creationId xmlns:p14="http://schemas.microsoft.com/office/powerpoint/2010/main" val="352313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C6D84-8027-2963-EE79-0F1E7273C5F0}"/>
              </a:ext>
            </a:extLst>
          </p:cNvPr>
          <p:cNvSpPr>
            <a:spLocks noGrp="1"/>
          </p:cNvSpPr>
          <p:nvPr>
            <p:ph type="title"/>
          </p:nvPr>
        </p:nvSpPr>
        <p:spPr>
          <a:xfrm>
            <a:off x="3689350" y="3179762"/>
            <a:ext cx="9169400" cy="498475"/>
          </a:xfrm>
        </p:spPr>
        <p:txBody>
          <a:bodyPr>
            <a:normAutofit fontScale="90000"/>
          </a:bodyPr>
          <a:lstStyle/>
          <a:p>
            <a:r>
              <a:rPr lang="en-US" sz="4000" b="1" dirty="0"/>
              <a:t>Part 1: forecast intake</a:t>
            </a:r>
          </a:p>
        </p:txBody>
      </p:sp>
    </p:spTree>
    <p:extLst>
      <p:ext uri="{BB962C8B-B14F-4D97-AF65-F5344CB8AC3E}">
        <p14:creationId xmlns:p14="http://schemas.microsoft.com/office/powerpoint/2010/main" val="3654425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C6D84-8027-2963-EE79-0F1E7273C5F0}"/>
              </a:ext>
            </a:extLst>
          </p:cNvPr>
          <p:cNvSpPr>
            <a:spLocks noGrp="1"/>
          </p:cNvSpPr>
          <p:nvPr>
            <p:ph type="title"/>
          </p:nvPr>
        </p:nvSpPr>
        <p:spPr>
          <a:xfrm>
            <a:off x="260350" y="100012"/>
            <a:ext cx="9169400" cy="498475"/>
          </a:xfrm>
        </p:spPr>
        <p:txBody>
          <a:bodyPr>
            <a:normAutofit fontScale="90000"/>
          </a:bodyPr>
          <a:lstStyle/>
          <a:p>
            <a:r>
              <a:rPr lang="en-US" sz="4000" dirty="0">
                <a:solidFill>
                  <a:srgbClr val="00B050"/>
                </a:solidFill>
              </a:rPr>
              <a:t>Exploring dataset 1 </a:t>
            </a:r>
            <a:r>
              <a:rPr lang="en-US" sz="2900" dirty="0">
                <a:solidFill>
                  <a:srgbClr val="00B050"/>
                </a:solidFill>
              </a:rPr>
              <a:t>🔎</a:t>
            </a:r>
            <a:endParaRPr lang="en-US" sz="2900" dirty="0"/>
          </a:p>
        </p:txBody>
      </p:sp>
      <p:sp>
        <p:nvSpPr>
          <p:cNvPr id="5" name="TextBox 4">
            <a:extLst>
              <a:ext uri="{FF2B5EF4-FFF2-40B4-BE49-F238E27FC236}">
                <a16:creationId xmlns:a16="http://schemas.microsoft.com/office/drawing/2014/main" id="{D06F8702-B64B-B82E-CAA9-3CACAE190A89}"/>
              </a:ext>
            </a:extLst>
          </p:cNvPr>
          <p:cNvSpPr txBox="1"/>
          <p:nvPr/>
        </p:nvSpPr>
        <p:spPr>
          <a:xfrm>
            <a:off x="193817" y="717550"/>
            <a:ext cx="6096000" cy="369332"/>
          </a:xfrm>
          <a:prstGeom prst="rect">
            <a:avLst/>
          </a:prstGeom>
          <a:noFill/>
        </p:spPr>
        <p:txBody>
          <a:bodyPr wrap="square">
            <a:spAutoFit/>
          </a:bodyPr>
          <a:lstStyle/>
          <a:p>
            <a:r>
              <a:rPr lang="en-US" b="1" dirty="0"/>
              <a:t>Product A</a:t>
            </a:r>
            <a:r>
              <a:rPr lang="en-US" dirty="0"/>
              <a:t>: seasonal with additive trend</a:t>
            </a:r>
          </a:p>
        </p:txBody>
      </p:sp>
      <p:pic>
        <p:nvPicPr>
          <p:cNvPr id="6" name="Picture 5">
            <a:extLst>
              <a:ext uri="{FF2B5EF4-FFF2-40B4-BE49-F238E27FC236}">
                <a16:creationId xmlns:a16="http://schemas.microsoft.com/office/drawing/2014/main" id="{513D1B00-3383-BB32-D57D-2319BCFA23DC}"/>
              </a:ext>
            </a:extLst>
          </p:cNvPr>
          <p:cNvPicPr>
            <a:picLocks noChangeAspect="1"/>
          </p:cNvPicPr>
          <p:nvPr/>
        </p:nvPicPr>
        <p:blipFill>
          <a:blip r:embed="rId2"/>
          <a:stretch>
            <a:fillRect/>
          </a:stretch>
        </p:blipFill>
        <p:spPr>
          <a:xfrm>
            <a:off x="260350" y="1416473"/>
            <a:ext cx="4273693" cy="1895077"/>
          </a:xfrm>
          <a:prstGeom prst="rect">
            <a:avLst/>
          </a:prstGeom>
        </p:spPr>
      </p:pic>
      <p:pic>
        <p:nvPicPr>
          <p:cNvPr id="8" name="Picture 7">
            <a:extLst>
              <a:ext uri="{FF2B5EF4-FFF2-40B4-BE49-F238E27FC236}">
                <a16:creationId xmlns:a16="http://schemas.microsoft.com/office/drawing/2014/main" id="{4A5EDA79-2A0E-2527-61C6-0D76A744E2AE}"/>
              </a:ext>
            </a:extLst>
          </p:cNvPr>
          <p:cNvPicPr>
            <a:picLocks noChangeAspect="1"/>
          </p:cNvPicPr>
          <p:nvPr/>
        </p:nvPicPr>
        <p:blipFill>
          <a:blip r:embed="rId3"/>
          <a:stretch>
            <a:fillRect/>
          </a:stretch>
        </p:blipFill>
        <p:spPr>
          <a:xfrm>
            <a:off x="5011780" y="1339235"/>
            <a:ext cx="5572307" cy="1929067"/>
          </a:xfrm>
          <a:prstGeom prst="rect">
            <a:avLst/>
          </a:prstGeom>
        </p:spPr>
      </p:pic>
      <p:pic>
        <p:nvPicPr>
          <p:cNvPr id="12" name="Picture 11">
            <a:extLst>
              <a:ext uri="{FF2B5EF4-FFF2-40B4-BE49-F238E27FC236}">
                <a16:creationId xmlns:a16="http://schemas.microsoft.com/office/drawing/2014/main" id="{CE35D10C-86A8-C734-65E1-BED798C87B3B}"/>
              </a:ext>
            </a:extLst>
          </p:cNvPr>
          <p:cNvPicPr>
            <a:picLocks noChangeAspect="1"/>
          </p:cNvPicPr>
          <p:nvPr/>
        </p:nvPicPr>
        <p:blipFill>
          <a:blip r:embed="rId4"/>
          <a:stretch>
            <a:fillRect/>
          </a:stretch>
        </p:blipFill>
        <p:spPr>
          <a:xfrm>
            <a:off x="573001" y="3559976"/>
            <a:ext cx="2554512" cy="2445872"/>
          </a:xfrm>
          <a:prstGeom prst="rect">
            <a:avLst/>
          </a:prstGeom>
        </p:spPr>
      </p:pic>
      <p:pic>
        <p:nvPicPr>
          <p:cNvPr id="15" name="Picture 14">
            <a:extLst>
              <a:ext uri="{FF2B5EF4-FFF2-40B4-BE49-F238E27FC236}">
                <a16:creationId xmlns:a16="http://schemas.microsoft.com/office/drawing/2014/main" id="{C497B77C-0C2C-3E5D-48BA-B875C912767F}"/>
              </a:ext>
            </a:extLst>
          </p:cNvPr>
          <p:cNvPicPr>
            <a:picLocks noChangeAspect="1"/>
          </p:cNvPicPr>
          <p:nvPr/>
        </p:nvPicPr>
        <p:blipFill>
          <a:blip r:embed="rId5"/>
          <a:stretch>
            <a:fillRect/>
          </a:stretch>
        </p:blipFill>
        <p:spPr>
          <a:xfrm>
            <a:off x="8019907" y="3559976"/>
            <a:ext cx="2654719" cy="2464439"/>
          </a:xfrm>
          <a:prstGeom prst="rect">
            <a:avLst/>
          </a:prstGeom>
        </p:spPr>
      </p:pic>
      <p:sp>
        <p:nvSpPr>
          <p:cNvPr id="18" name="TextBox 17">
            <a:extLst>
              <a:ext uri="{FF2B5EF4-FFF2-40B4-BE49-F238E27FC236}">
                <a16:creationId xmlns:a16="http://schemas.microsoft.com/office/drawing/2014/main" id="{B90D30C7-62C1-C0AE-8C2A-E19F466CFDEA}"/>
              </a:ext>
            </a:extLst>
          </p:cNvPr>
          <p:cNvSpPr txBox="1"/>
          <p:nvPr/>
        </p:nvSpPr>
        <p:spPr>
          <a:xfrm>
            <a:off x="447187" y="6211669"/>
            <a:ext cx="11685260" cy="276999"/>
          </a:xfrm>
          <a:prstGeom prst="rect">
            <a:avLst/>
          </a:prstGeom>
          <a:noFill/>
        </p:spPr>
        <p:txBody>
          <a:bodyPr wrap="square">
            <a:spAutoFit/>
          </a:bodyPr>
          <a:lstStyle/>
          <a:p>
            <a:r>
              <a:rPr lang="en-US" sz="1200" dirty="0"/>
              <a:t>*main assumption: same pattern behavior in future as in past, more details in ‘submission_forecast_net_intake.xlsx’</a:t>
            </a:r>
          </a:p>
        </p:txBody>
      </p:sp>
      <p:sp>
        <p:nvSpPr>
          <p:cNvPr id="3" name="TextBox 2">
            <a:extLst>
              <a:ext uri="{FF2B5EF4-FFF2-40B4-BE49-F238E27FC236}">
                <a16:creationId xmlns:a16="http://schemas.microsoft.com/office/drawing/2014/main" id="{810CB6E9-13B5-CEE2-6929-C4FD6FE19FA8}"/>
              </a:ext>
            </a:extLst>
          </p:cNvPr>
          <p:cNvSpPr txBox="1"/>
          <p:nvPr/>
        </p:nvSpPr>
        <p:spPr>
          <a:xfrm>
            <a:off x="330058" y="3244772"/>
            <a:ext cx="6096000" cy="276999"/>
          </a:xfrm>
          <a:prstGeom prst="rect">
            <a:avLst/>
          </a:prstGeom>
          <a:noFill/>
        </p:spPr>
        <p:txBody>
          <a:bodyPr wrap="square">
            <a:spAutoFit/>
          </a:bodyPr>
          <a:lstStyle/>
          <a:p>
            <a:r>
              <a:rPr lang="en-US" sz="1200" dirty="0"/>
              <a:t>Analysis and Forecast generation per country below</a:t>
            </a:r>
            <a:r>
              <a:rPr lang="en-US" sz="1000" dirty="0"/>
              <a:t>*</a:t>
            </a:r>
            <a:r>
              <a:rPr lang="en-US" sz="1200" dirty="0"/>
              <a:t>:</a:t>
            </a:r>
          </a:p>
        </p:txBody>
      </p:sp>
      <p:pic>
        <p:nvPicPr>
          <p:cNvPr id="7" name="Picture 6">
            <a:extLst>
              <a:ext uri="{FF2B5EF4-FFF2-40B4-BE49-F238E27FC236}">
                <a16:creationId xmlns:a16="http://schemas.microsoft.com/office/drawing/2014/main" id="{90664ED1-7893-13D7-8D00-91D5785B95F8}"/>
              </a:ext>
            </a:extLst>
          </p:cNvPr>
          <p:cNvPicPr>
            <a:picLocks noChangeAspect="1"/>
          </p:cNvPicPr>
          <p:nvPr/>
        </p:nvPicPr>
        <p:blipFill>
          <a:blip r:embed="rId6"/>
          <a:stretch>
            <a:fillRect/>
          </a:stretch>
        </p:blipFill>
        <p:spPr>
          <a:xfrm>
            <a:off x="4153596" y="3641142"/>
            <a:ext cx="2485743" cy="2382410"/>
          </a:xfrm>
          <a:prstGeom prst="rect">
            <a:avLst/>
          </a:prstGeom>
        </p:spPr>
      </p:pic>
      <p:sp>
        <p:nvSpPr>
          <p:cNvPr id="4" name="TextBox 3">
            <a:extLst>
              <a:ext uri="{FF2B5EF4-FFF2-40B4-BE49-F238E27FC236}">
                <a16:creationId xmlns:a16="http://schemas.microsoft.com/office/drawing/2014/main" id="{ABEF2AAF-7476-AB1F-FB49-0623D38B5313}"/>
              </a:ext>
            </a:extLst>
          </p:cNvPr>
          <p:cNvSpPr txBox="1"/>
          <p:nvPr/>
        </p:nvSpPr>
        <p:spPr>
          <a:xfrm>
            <a:off x="1197666" y="1047141"/>
            <a:ext cx="10734256" cy="276999"/>
          </a:xfrm>
          <a:prstGeom prst="rect">
            <a:avLst/>
          </a:prstGeom>
          <a:noFill/>
        </p:spPr>
        <p:txBody>
          <a:bodyPr wrap="square">
            <a:spAutoFit/>
          </a:bodyPr>
          <a:lstStyle/>
          <a:p>
            <a:r>
              <a:rPr lang="en-US" sz="1200" dirty="0">
                <a:solidFill>
                  <a:srgbClr val="00B050"/>
                </a:solidFill>
              </a:rPr>
              <a:t>=&gt; Seems to be a slow growing product in each market (maybe because of market saturation), with high seasonality, maybe this product are the new premium users? </a:t>
            </a:r>
          </a:p>
        </p:txBody>
      </p:sp>
      <p:sp>
        <p:nvSpPr>
          <p:cNvPr id="10" name="TextBox 9">
            <a:extLst>
              <a:ext uri="{FF2B5EF4-FFF2-40B4-BE49-F238E27FC236}">
                <a16:creationId xmlns:a16="http://schemas.microsoft.com/office/drawing/2014/main" id="{67DAC21C-0327-40A7-E003-872AC2E2FC18}"/>
              </a:ext>
            </a:extLst>
          </p:cNvPr>
          <p:cNvSpPr txBox="1"/>
          <p:nvPr/>
        </p:nvSpPr>
        <p:spPr>
          <a:xfrm>
            <a:off x="479069" y="6398923"/>
            <a:ext cx="12321283" cy="276999"/>
          </a:xfrm>
          <a:prstGeom prst="rect">
            <a:avLst/>
          </a:prstGeom>
          <a:noFill/>
        </p:spPr>
        <p:txBody>
          <a:bodyPr wrap="square">
            <a:spAutoFit/>
          </a:bodyPr>
          <a:lstStyle/>
          <a:p>
            <a:r>
              <a:rPr lang="en-US" sz="1200" dirty="0"/>
              <a:t>Even though the numbers were calculated in Excel, we could have fitted a Linear Regression model like </a:t>
            </a:r>
            <a:r>
              <a:rPr lang="en-US" sz="1200" dirty="0" err="1"/>
              <a:t>Y</a:t>
            </a:r>
            <a:r>
              <a:rPr lang="en-US" sz="1200" baseline="-25000" dirty="0" err="1"/>
              <a:t>month</a:t>
            </a:r>
            <a:r>
              <a:rPr lang="en-US" sz="1200" baseline="-25000" dirty="0"/>
              <a:t> </a:t>
            </a:r>
            <a:r>
              <a:rPr lang="en-US" sz="1200" dirty="0"/>
              <a:t>= slope * </a:t>
            </a:r>
            <a:r>
              <a:rPr lang="en-US" sz="1200" dirty="0" err="1"/>
              <a:t>Y</a:t>
            </a:r>
            <a:r>
              <a:rPr lang="en-US" sz="1200" baseline="-25000" dirty="0" err="1"/>
              <a:t>month</a:t>
            </a:r>
            <a:r>
              <a:rPr lang="en-US" sz="1200" baseline="-25000" dirty="0"/>
              <a:t> – 12 </a:t>
            </a:r>
            <a:r>
              <a:rPr lang="en-US" sz="1200" dirty="0"/>
              <a:t>+ b, and obtain slope = 1 and b = delta above for all of them</a:t>
            </a:r>
            <a:endParaRPr lang="en-US" sz="1200" baseline="-25000" dirty="0"/>
          </a:p>
        </p:txBody>
      </p:sp>
      <p:pic>
        <p:nvPicPr>
          <p:cNvPr id="1026" name="Picture 2" descr="Warning Sign | ID#: 13025 | Emoji.co.uk">
            <a:extLst>
              <a:ext uri="{FF2B5EF4-FFF2-40B4-BE49-F238E27FC236}">
                <a16:creationId xmlns:a16="http://schemas.microsoft.com/office/drawing/2014/main" id="{7A0F31EE-EBAD-25DC-A0FE-3A120C8779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781" y="6397921"/>
            <a:ext cx="208288" cy="208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85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6F8702-B64B-B82E-CAA9-3CACAE190A89}"/>
              </a:ext>
            </a:extLst>
          </p:cNvPr>
          <p:cNvSpPr txBox="1"/>
          <p:nvPr/>
        </p:nvSpPr>
        <p:spPr>
          <a:xfrm>
            <a:off x="193817" y="717550"/>
            <a:ext cx="6096000" cy="369332"/>
          </a:xfrm>
          <a:prstGeom prst="rect">
            <a:avLst/>
          </a:prstGeom>
          <a:noFill/>
        </p:spPr>
        <p:txBody>
          <a:bodyPr wrap="square">
            <a:spAutoFit/>
          </a:bodyPr>
          <a:lstStyle/>
          <a:p>
            <a:r>
              <a:rPr lang="en-US" b="1" dirty="0"/>
              <a:t>Product B</a:t>
            </a:r>
            <a:r>
              <a:rPr lang="en-US" dirty="0"/>
              <a:t>: seasonal (intermittent) with additive trend.</a:t>
            </a:r>
          </a:p>
        </p:txBody>
      </p:sp>
      <p:sp>
        <p:nvSpPr>
          <p:cNvPr id="18" name="TextBox 17">
            <a:extLst>
              <a:ext uri="{FF2B5EF4-FFF2-40B4-BE49-F238E27FC236}">
                <a16:creationId xmlns:a16="http://schemas.microsoft.com/office/drawing/2014/main" id="{B90D30C7-62C1-C0AE-8C2A-E19F466CFDEA}"/>
              </a:ext>
            </a:extLst>
          </p:cNvPr>
          <p:cNvSpPr txBox="1"/>
          <p:nvPr/>
        </p:nvSpPr>
        <p:spPr>
          <a:xfrm>
            <a:off x="5740332" y="6593065"/>
            <a:ext cx="7171015" cy="461665"/>
          </a:xfrm>
          <a:prstGeom prst="rect">
            <a:avLst/>
          </a:prstGeom>
          <a:noFill/>
        </p:spPr>
        <p:txBody>
          <a:bodyPr wrap="square">
            <a:spAutoFit/>
          </a:bodyPr>
          <a:lstStyle/>
          <a:p>
            <a:r>
              <a:rPr lang="en-US" sz="1200" dirty="0"/>
              <a:t>*main assumption: same pattern behavior in future as in past, more details in ‘submission_forecast_net_intake.xlsx’</a:t>
            </a:r>
          </a:p>
        </p:txBody>
      </p:sp>
      <p:sp>
        <p:nvSpPr>
          <p:cNvPr id="3" name="TextBox 2">
            <a:extLst>
              <a:ext uri="{FF2B5EF4-FFF2-40B4-BE49-F238E27FC236}">
                <a16:creationId xmlns:a16="http://schemas.microsoft.com/office/drawing/2014/main" id="{810CB6E9-13B5-CEE2-6929-C4FD6FE19FA8}"/>
              </a:ext>
            </a:extLst>
          </p:cNvPr>
          <p:cNvSpPr txBox="1"/>
          <p:nvPr/>
        </p:nvSpPr>
        <p:spPr>
          <a:xfrm>
            <a:off x="316805" y="3467773"/>
            <a:ext cx="6096000" cy="276999"/>
          </a:xfrm>
          <a:prstGeom prst="rect">
            <a:avLst/>
          </a:prstGeom>
          <a:noFill/>
        </p:spPr>
        <p:txBody>
          <a:bodyPr wrap="square">
            <a:spAutoFit/>
          </a:bodyPr>
          <a:lstStyle/>
          <a:p>
            <a:r>
              <a:rPr lang="en-US" sz="1200" dirty="0"/>
              <a:t>Analysis and Forecast generation per country below</a:t>
            </a:r>
            <a:r>
              <a:rPr lang="en-US" sz="1000" dirty="0"/>
              <a:t>*</a:t>
            </a:r>
            <a:r>
              <a:rPr lang="en-US" sz="1200" dirty="0"/>
              <a:t>:</a:t>
            </a:r>
          </a:p>
        </p:txBody>
      </p:sp>
      <p:pic>
        <p:nvPicPr>
          <p:cNvPr id="4" name="Picture 3">
            <a:extLst>
              <a:ext uri="{FF2B5EF4-FFF2-40B4-BE49-F238E27FC236}">
                <a16:creationId xmlns:a16="http://schemas.microsoft.com/office/drawing/2014/main" id="{B2C42798-DBA5-EE48-5827-C504F46EF966}"/>
              </a:ext>
            </a:extLst>
          </p:cNvPr>
          <p:cNvPicPr>
            <a:picLocks noChangeAspect="1"/>
          </p:cNvPicPr>
          <p:nvPr/>
        </p:nvPicPr>
        <p:blipFill>
          <a:blip r:embed="rId2"/>
          <a:stretch>
            <a:fillRect/>
          </a:stretch>
        </p:blipFill>
        <p:spPr>
          <a:xfrm>
            <a:off x="193817" y="1521860"/>
            <a:ext cx="4054333" cy="1787592"/>
          </a:xfrm>
          <a:prstGeom prst="rect">
            <a:avLst/>
          </a:prstGeom>
        </p:spPr>
      </p:pic>
      <p:pic>
        <p:nvPicPr>
          <p:cNvPr id="9" name="Picture 8">
            <a:extLst>
              <a:ext uri="{FF2B5EF4-FFF2-40B4-BE49-F238E27FC236}">
                <a16:creationId xmlns:a16="http://schemas.microsoft.com/office/drawing/2014/main" id="{499BB1C4-73A2-FD57-AD7A-0E4764AE68DF}"/>
              </a:ext>
            </a:extLst>
          </p:cNvPr>
          <p:cNvPicPr>
            <a:picLocks noChangeAspect="1"/>
          </p:cNvPicPr>
          <p:nvPr/>
        </p:nvPicPr>
        <p:blipFill>
          <a:blip r:embed="rId3"/>
          <a:stretch>
            <a:fillRect/>
          </a:stretch>
        </p:blipFill>
        <p:spPr>
          <a:xfrm>
            <a:off x="4985966" y="1431916"/>
            <a:ext cx="5934818" cy="1924259"/>
          </a:xfrm>
          <a:prstGeom prst="rect">
            <a:avLst/>
          </a:prstGeom>
        </p:spPr>
      </p:pic>
      <p:pic>
        <p:nvPicPr>
          <p:cNvPr id="10" name="Picture 9">
            <a:extLst>
              <a:ext uri="{FF2B5EF4-FFF2-40B4-BE49-F238E27FC236}">
                <a16:creationId xmlns:a16="http://schemas.microsoft.com/office/drawing/2014/main" id="{7838A593-1373-5147-4086-8F8DA3E3D1D7}"/>
              </a:ext>
            </a:extLst>
          </p:cNvPr>
          <p:cNvPicPr>
            <a:picLocks noChangeAspect="1"/>
          </p:cNvPicPr>
          <p:nvPr/>
        </p:nvPicPr>
        <p:blipFill>
          <a:blip r:embed="rId4"/>
          <a:stretch>
            <a:fillRect/>
          </a:stretch>
        </p:blipFill>
        <p:spPr>
          <a:xfrm>
            <a:off x="374925" y="3750794"/>
            <a:ext cx="2493685" cy="2493685"/>
          </a:xfrm>
          <a:prstGeom prst="rect">
            <a:avLst/>
          </a:prstGeom>
        </p:spPr>
      </p:pic>
      <p:pic>
        <p:nvPicPr>
          <p:cNvPr id="11" name="Picture 10">
            <a:extLst>
              <a:ext uri="{FF2B5EF4-FFF2-40B4-BE49-F238E27FC236}">
                <a16:creationId xmlns:a16="http://schemas.microsoft.com/office/drawing/2014/main" id="{4CA64810-CA99-272B-FA90-7FEA6780C04D}"/>
              </a:ext>
            </a:extLst>
          </p:cNvPr>
          <p:cNvPicPr>
            <a:picLocks noChangeAspect="1"/>
          </p:cNvPicPr>
          <p:nvPr/>
        </p:nvPicPr>
        <p:blipFill>
          <a:blip r:embed="rId5"/>
          <a:stretch>
            <a:fillRect/>
          </a:stretch>
        </p:blipFill>
        <p:spPr>
          <a:xfrm>
            <a:off x="4336497" y="3804489"/>
            <a:ext cx="2667277" cy="2556398"/>
          </a:xfrm>
          <a:prstGeom prst="rect">
            <a:avLst/>
          </a:prstGeom>
        </p:spPr>
      </p:pic>
      <p:pic>
        <p:nvPicPr>
          <p:cNvPr id="13" name="Picture 12">
            <a:extLst>
              <a:ext uri="{FF2B5EF4-FFF2-40B4-BE49-F238E27FC236}">
                <a16:creationId xmlns:a16="http://schemas.microsoft.com/office/drawing/2014/main" id="{63D344FE-E362-CAE3-94E1-D3B6EB412F64}"/>
              </a:ext>
            </a:extLst>
          </p:cNvPr>
          <p:cNvPicPr>
            <a:picLocks noChangeAspect="1"/>
          </p:cNvPicPr>
          <p:nvPr/>
        </p:nvPicPr>
        <p:blipFill>
          <a:blip r:embed="rId6"/>
          <a:stretch>
            <a:fillRect/>
          </a:stretch>
        </p:blipFill>
        <p:spPr>
          <a:xfrm>
            <a:off x="8406880" y="3744773"/>
            <a:ext cx="2592424" cy="2538478"/>
          </a:xfrm>
          <a:prstGeom prst="rect">
            <a:avLst/>
          </a:prstGeom>
        </p:spPr>
      </p:pic>
      <p:sp>
        <p:nvSpPr>
          <p:cNvPr id="21" name="Title 1">
            <a:extLst>
              <a:ext uri="{FF2B5EF4-FFF2-40B4-BE49-F238E27FC236}">
                <a16:creationId xmlns:a16="http://schemas.microsoft.com/office/drawing/2014/main" id="{88BC30A4-B040-0EC9-5C4D-F459AFD8D47C}"/>
              </a:ext>
            </a:extLst>
          </p:cNvPr>
          <p:cNvSpPr txBox="1">
            <a:spLocks/>
          </p:cNvSpPr>
          <p:nvPr/>
        </p:nvSpPr>
        <p:spPr>
          <a:xfrm>
            <a:off x="260350" y="100012"/>
            <a:ext cx="9169400" cy="498475"/>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00B050"/>
                </a:solidFill>
              </a:rPr>
              <a:t>Exploring dataset 1 </a:t>
            </a:r>
            <a:r>
              <a:rPr lang="en-US" sz="2900">
                <a:solidFill>
                  <a:srgbClr val="00B050"/>
                </a:solidFill>
              </a:rPr>
              <a:t>🔎</a:t>
            </a:r>
            <a:endParaRPr lang="en-US" sz="2900" dirty="0"/>
          </a:p>
        </p:txBody>
      </p:sp>
      <p:sp>
        <p:nvSpPr>
          <p:cNvPr id="2" name="TextBox 1">
            <a:extLst>
              <a:ext uri="{FF2B5EF4-FFF2-40B4-BE49-F238E27FC236}">
                <a16:creationId xmlns:a16="http://schemas.microsoft.com/office/drawing/2014/main" id="{E9094D35-F92F-B992-7D0E-361B90816FF2}"/>
              </a:ext>
            </a:extLst>
          </p:cNvPr>
          <p:cNvSpPr txBox="1"/>
          <p:nvPr/>
        </p:nvSpPr>
        <p:spPr>
          <a:xfrm>
            <a:off x="1204683" y="976986"/>
            <a:ext cx="10583126" cy="461665"/>
          </a:xfrm>
          <a:prstGeom prst="rect">
            <a:avLst/>
          </a:prstGeom>
          <a:noFill/>
        </p:spPr>
        <p:txBody>
          <a:bodyPr wrap="square">
            <a:spAutoFit/>
          </a:bodyPr>
          <a:lstStyle/>
          <a:p>
            <a:r>
              <a:rPr lang="en-US" sz="1200" dirty="0">
                <a:solidFill>
                  <a:srgbClr val="00B050"/>
                </a:solidFill>
              </a:rPr>
              <a:t>=&gt; given also that the retention rates are 100% in the first 3 months, this product seems to be a special Spotify premium offer right before the holidays (winter and summer), after which the retention rate starts dropping</a:t>
            </a:r>
          </a:p>
        </p:txBody>
      </p:sp>
      <p:sp>
        <p:nvSpPr>
          <p:cNvPr id="6" name="TextBox 5">
            <a:extLst>
              <a:ext uri="{FF2B5EF4-FFF2-40B4-BE49-F238E27FC236}">
                <a16:creationId xmlns:a16="http://schemas.microsoft.com/office/drawing/2014/main" id="{3E5D2CA9-DB0A-799B-25A0-9CDEF2439E59}"/>
              </a:ext>
            </a:extLst>
          </p:cNvPr>
          <p:cNvSpPr txBox="1"/>
          <p:nvPr/>
        </p:nvSpPr>
        <p:spPr>
          <a:xfrm>
            <a:off x="479069" y="6398923"/>
            <a:ext cx="12321283" cy="276999"/>
          </a:xfrm>
          <a:prstGeom prst="rect">
            <a:avLst/>
          </a:prstGeom>
          <a:noFill/>
        </p:spPr>
        <p:txBody>
          <a:bodyPr wrap="square">
            <a:spAutoFit/>
          </a:bodyPr>
          <a:lstStyle/>
          <a:p>
            <a:r>
              <a:rPr lang="en-US" sz="1200" dirty="0"/>
              <a:t>Even though the numbers were calculated in Excel, we could have fitted a Linear Regression model like </a:t>
            </a:r>
            <a:r>
              <a:rPr lang="en-US" sz="1200" dirty="0" err="1"/>
              <a:t>Y</a:t>
            </a:r>
            <a:r>
              <a:rPr lang="en-US" sz="1200" baseline="-25000" dirty="0" err="1"/>
              <a:t>month</a:t>
            </a:r>
            <a:r>
              <a:rPr lang="en-US" sz="1200" baseline="-25000" dirty="0"/>
              <a:t> </a:t>
            </a:r>
            <a:r>
              <a:rPr lang="en-US" sz="1200" dirty="0"/>
              <a:t>= slope * </a:t>
            </a:r>
            <a:r>
              <a:rPr lang="en-US" sz="1200" dirty="0" err="1"/>
              <a:t>Y</a:t>
            </a:r>
            <a:r>
              <a:rPr lang="en-US" sz="1200" baseline="-25000" dirty="0" err="1"/>
              <a:t>month</a:t>
            </a:r>
            <a:r>
              <a:rPr lang="en-US" sz="1200" baseline="-25000" dirty="0"/>
              <a:t> – 12 </a:t>
            </a:r>
            <a:r>
              <a:rPr lang="en-US" sz="1200" dirty="0"/>
              <a:t>+ b, and obtain slope = 1 and b = delta above for all of them</a:t>
            </a:r>
            <a:endParaRPr lang="en-US" sz="1200" baseline="-25000" dirty="0"/>
          </a:p>
        </p:txBody>
      </p:sp>
      <p:pic>
        <p:nvPicPr>
          <p:cNvPr id="7" name="Picture 2" descr="Warning Sign | ID#: 13025 | Emoji.co.uk">
            <a:extLst>
              <a:ext uri="{FF2B5EF4-FFF2-40B4-BE49-F238E27FC236}">
                <a16:creationId xmlns:a16="http://schemas.microsoft.com/office/drawing/2014/main" id="{E6D06222-08BC-8069-D0FE-4BB93F50B3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781" y="6397921"/>
            <a:ext cx="208288" cy="208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71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6F8702-B64B-B82E-CAA9-3CACAE190A89}"/>
              </a:ext>
            </a:extLst>
          </p:cNvPr>
          <p:cNvSpPr txBox="1"/>
          <p:nvPr/>
        </p:nvSpPr>
        <p:spPr>
          <a:xfrm>
            <a:off x="193817" y="717550"/>
            <a:ext cx="6096000" cy="369332"/>
          </a:xfrm>
          <a:prstGeom prst="rect">
            <a:avLst/>
          </a:prstGeom>
          <a:noFill/>
        </p:spPr>
        <p:txBody>
          <a:bodyPr wrap="square">
            <a:spAutoFit/>
          </a:bodyPr>
          <a:lstStyle/>
          <a:p>
            <a:r>
              <a:rPr lang="en-US" b="1" dirty="0"/>
              <a:t>Product C</a:t>
            </a:r>
            <a:r>
              <a:rPr lang="en-US" dirty="0"/>
              <a:t>: additive trend, no seasonality</a:t>
            </a:r>
          </a:p>
        </p:txBody>
      </p:sp>
      <p:sp>
        <p:nvSpPr>
          <p:cNvPr id="18" name="TextBox 17">
            <a:extLst>
              <a:ext uri="{FF2B5EF4-FFF2-40B4-BE49-F238E27FC236}">
                <a16:creationId xmlns:a16="http://schemas.microsoft.com/office/drawing/2014/main" id="{B90D30C7-62C1-C0AE-8C2A-E19F466CFDEA}"/>
              </a:ext>
            </a:extLst>
          </p:cNvPr>
          <p:cNvSpPr txBox="1"/>
          <p:nvPr/>
        </p:nvSpPr>
        <p:spPr>
          <a:xfrm>
            <a:off x="4320209" y="6606363"/>
            <a:ext cx="8789921" cy="276999"/>
          </a:xfrm>
          <a:prstGeom prst="rect">
            <a:avLst/>
          </a:prstGeom>
          <a:noFill/>
        </p:spPr>
        <p:txBody>
          <a:bodyPr wrap="square">
            <a:spAutoFit/>
          </a:bodyPr>
          <a:lstStyle/>
          <a:p>
            <a:r>
              <a:rPr lang="en-US" sz="1200" dirty="0"/>
              <a:t>*main assumption: same pattern behavior in future as in past, more details in ‘submission_forecast_net_intake.xlsx’</a:t>
            </a:r>
          </a:p>
        </p:txBody>
      </p:sp>
      <p:sp>
        <p:nvSpPr>
          <p:cNvPr id="3" name="TextBox 2">
            <a:extLst>
              <a:ext uri="{FF2B5EF4-FFF2-40B4-BE49-F238E27FC236}">
                <a16:creationId xmlns:a16="http://schemas.microsoft.com/office/drawing/2014/main" id="{810CB6E9-13B5-CEE2-6929-C4FD6FE19FA8}"/>
              </a:ext>
            </a:extLst>
          </p:cNvPr>
          <p:cNvSpPr txBox="1"/>
          <p:nvPr/>
        </p:nvSpPr>
        <p:spPr>
          <a:xfrm>
            <a:off x="323432" y="3561825"/>
            <a:ext cx="6096000" cy="276999"/>
          </a:xfrm>
          <a:prstGeom prst="rect">
            <a:avLst/>
          </a:prstGeom>
          <a:noFill/>
        </p:spPr>
        <p:txBody>
          <a:bodyPr wrap="square">
            <a:spAutoFit/>
          </a:bodyPr>
          <a:lstStyle/>
          <a:p>
            <a:r>
              <a:rPr lang="en-US" sz="1200" dirty="0"/>
              <a:t>Analysis and Forecast generation per country below</a:t>
            </a:r>
            <a:r>
              <a:rPr lang="en-US" sz="1000" dirty="0"/>
              <a:t>*</a:t>
            </a:r>
            <a:r>
              <a:rPr lang="en-US" sz="1200" dirty="0"/>
              <a:t>:</a:t>
            </a:r>
          </a:p>
        </p:txBody>
      </p:sp>
      <p:pic>
        <p:nvPicPr>
          <p:cNvPr id="19" name="Picture 18">
            <a:extLst>
              <a:ext uri="{FF2B5EF4-FFF2-40B4-BE49-F238E27FC236}">
                <a16:creationId xmlns:a16="http://schemas.microsoft.com/office/drawing/2014/main" id="{2F350D94-0C0B-CBD5-25F8-A85D34F3A608}"/>
              </a:ext>
            </a:extLst>
          </p:cNvPr>
          <p:cNvPicPr>
            <a:picLocks noChangeAspect="1"/>
          </p:cNvPicPr>
          <p:nvPr/>
        </p:nvPicPr>
        <p:blipFill>
          <a:blip r:embed="rId2"/>
          <a:stretch>
            <a:fillRect/>
          </a:stretch>
        </p:blipFill>
        <p:spPr>
          <a:xfrm>
            <a:off x="193817" y="1837319"/>
            <a:ext cx="3551977" cy="1563198"/>
          </a:xfrm>
          <a:prstGeom prst="rect">
            <a:avLst/>
          </a:prstGeom>
        </p:spPr>
      </p:pic>
      <p:pic>
        <p:nvPicPr>
          <p:cNvPr id="21" name="Picture 20">
            <a:extLst>
              <a:ext uri="{FF2B5EF4-FFF2-40B4-BE49-F238E27FC236}">
                <a16:creationId xmlns:a16="http://schemas.microsoft.com/office/drawing/2014/main" id="{7E8DEE66-F780-89BB-F45A-E3A4D0A9E2F3}"/>
              </a:ext>
            </a:extLst>
          </p:cNvPr>
          <p:cNvPicPr>
            <a:picLocks noChangeAspect="1"/>
          </p:cNvPicPr>
          <p:nvPr/>
        </p:nvPicPr>
        <p:blipFill>
          <a:blip r:embed="rId3"/>
          <a:stretch>
            <a:fillRect/>
          </a:stretch>
        </p:blipFill>
        <p:spPr>
          <a:xfrm>
            <a:off x="4384073" y="1837099"/>
            <a:ext cx="5073842" cy="1674023"/>
          </a:xfrm>
          <a:prstGeom prst="rect">
            <a:avLst/>
          </a:prstGeom>
        </p:spPr>
      </p:pic>
      <p:pic>
        <p:nvPicPr>
          <p:cNvPr id="23" name="Picture 22">
            <a:extLst>
              <a:ext uri="{FF2B5EF4-FFF2-40B4-BE49-F238E27FC236}">
                <a16:creationId xmlns:a16="http://schemas.microsoft.com/office/drawing/2014/main" id="{43C79AA3-DB8E-F822-6AFC-53DB47757C74}"/>
              </a:ext>
            </a:extLst>
          </p:cNvPr>
          <p:cNvPicPr>
            <a:picLocks noChangeAspect="1"/>
          </p:cNvPicPr>
          <p:nvPr/>
        </p:nvPicPr>
        <p:blipFill>
          <a:blip r:embed="rId4"/>
          <a:stretch>
            <a:fillRect/>
          </a:stretch>
        </p:blipFill>
        <p:spPr>
          <a:xfrm>
            <a:off x="394411" y="3838824"/>
            <a:ext cx="2547571" cy="2452998"/>
          </a:xfrm>
          <a:prstGeom prst="rect">
            <a:avLst/>
          </a:prstGeom>
        </p:spPr>
      </p:pic>
      <p:pic>
        <p:nvPicPr>
          <p:cNvPr id="25" name="Picture 24">
            <a:extLst>
              <a:ext uri="{FF2B5EF4-FFF2-40B4-BE49-F238E27FC236}">
                <a16:creationId xmlns:a16="http://schemas.microsoft.com/office/drawing/2014/main" id="{B5DC1705-CAE5-6227-E17B-0919EE634093}"/>
              </a:ext>
            </a:extLst>
          </p:cNvPr>
          <p:cNvPicPr>
            <a:picLocks noChangeAspect="1"/>
          </p:cNvPicPr>
          <p:nvPr/>
        </p:nvPicPr>
        <p:blipFill>
          <a:blip r:embed="rId5"/>
          <a:stretch>
            <a:fillRect/>
          </a:stretch>
        </p:blipFill>
        <p:spPr>
          <a:xfrm>
            <a:off x="4471306" y="3862311"/>
            <a:ext cx="2547571" cy="2432842"/>
          </a:xfrm>
          <a:prstGeom prst="rect">
            <a:avLst/>
          </a:prstGeom>
        </p:spPr>
      </p:pic>
      <p:pic>
        <p:nvPicPr>
          <p:cNvPr id="27" name="Picture 26">
            <a:extLst>
              <a:ext uri="{FF2B5EF4-FFF2-40B4-BE49-F238E27FC236}">
                <a16:creationId xmlns:a16="http://schemas.microsoft.com/office/drawing/2014/main" id="{D09C4EE6-3E2A-DA20-F6F3-51CD9DEA54CE}"/>
              </a:ext>
            </a:extLst>
          </p:cNvPr>
          <p:cNvPicPr>
            <a:picLocks noChangeAspect="1"/>
          </p:cNvPicPr>
          <p:nvPr/>
        </p:nvPicPr>
        <p:blipFill>
          <a:blip r:embed="rId6"/>
          <a:stretch>
            <a:fillRect/>
          </a:stretch>
        </p:blipFill>
        <p:spPr>
          <a:xfrm>
            <a:off x="8548203" y="3862311"/>
            <a:ext cx="2624508" cy="2511985"/>
          </a:xfrm>
          <a:prstGeom prst="rect">
            <a:avLst/>
          </a:prstGeom>
        </p:spPr>
      </p:pic>
      <p:sp>
        <p:nvSpPr>
          <p:cNvPr id="30" name="Title 1">
            <a:extLst>
              <a:ext uri="{FF2B5EF4-FFF2-40B4-BE49-F238E27FC236}">
                <a16:creationId xmlns:a16="http://schemas.microsoft.com/office/drawing/2014/main" id="{8ACFBA5C-7DE6-2B82-1E6C-EDBB137D4775}"/>
              </a:ext>
            </a:extLst>
          </p:cNvPr>
          <p:cNvSpPr txBox="1">
            <a:spLocks/>
          </p:cNvSpPr>
          <p:nvPr/>
        </p:nvSpPr>
        <p:spPr>
          <a:xfrm>
            <a:off x="260350" y="100012"/>
            <a:ext cx="9169400" cy="498475"/>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00B050"/>
                </a:solidFill>
              </a:rPr>
              <a:t>Exploring dataset 1 </a:t>
            </a:r>
            <a:r>
              <a:rPr lang="en-US" sz="2900">
                <a:solidFill>
                  <a:srgbClr val="00B050"/>
                </a:solidFill>
              </a:rPr>
              <a:t>🔎</a:t>
            </a:r>
            <a:endParaRPr lang="en-US" sz="2900" dirty="0"/>
          </a:p>
        </p:txBody>
      </p:sp>
      <p:sp>
        <p:nvSpPr>
          <p:cNvPr id="4" name="TextBox 3">
            <a:extLst>
              <a:ext uri="{FF2B5EF4-FFF2-40B4-BE49-F238E27FC236}">
                <a16:creationId xmlns:a16="http://schemas.microsoft.com/office/drawing/2014/main" id="{333BA782-B83A-ABA7-D1E6-9C73701CFD4C}"/>
              </a:ext>
            </a:extLst>
          </p:cNvPr>
          <p:cNvSpPr txBox="1"/>
          <p:nvPr/>
        </p:nvSpPr>
        <p:spPr>
          <a:xfrm>
            <a:off x="1197666" y="1047141"/>
            <a:ext cx="10734256" cy="276999"/>
          </a:xfrm>
          <a:prstGeom prst="rect">
            <a:avLst/>
          </a:prstGeom>
          <a:noFill/>
        </p:spPr>
        <p:txBody>
          <a:bodyPr wrap="square">
            <a:spAutoFit/>
          </a:bodyPr>
          <a:lstStyle/>
          <a:p>
            <a:r>
              <a:rPr lang="en-US" sz="1200" dirty="0">
                <a:solidFill>
                  <a:srgbClr val="00B050"/>
                </a:solidFill>
              </a:rPr>
              <a:t>=&gt; Seems to be a slow growing product in each market (maybe because of market saturation), rather stable, maybe Spotify family?</a:t>
            </a:r>
          </a:p>
        </p:txBody>
      </p:sp>
      <p:sp>
        <p:nvSpPr>
          <p:cNvPr id="6" name="TextBox 5">
            <a:extLst>
              <a:ext uri="{FF2B5EF4-FFF2-40B4-BE49-F238E27FC236}">
                <a16:creationId xmlns:a16="http://schemas.microsoft.com/office/drawing/2014/main" id="{F9B00CE4-65C5-5086-5B2B-9F6997EA455E}"/>
              </a:ext>
            </a:extLst>
          </p:cNvPr>
          <p:cNvSpPr txBox="1"/>
          <p:nvPr/>
        </p:nvSpPr>
        <p:spPr>
          <a:xfrm>
            <a:off x="479069" y="6398923"/>
            <a:ext cx="12321283" cy="276999"/>
          </a:xfrm>
          <a:prstGeom prst="rect">
            <a:avLst/>
          </a:prstGeom>
          <a:noFill/>
        </p:spPr>
        <p:txBody>
          <a:bodyPr wrap="square">
            <a:spAutoFit/>
          </a:bodyPr>
          <a:lstStyle/>
          <a:p>
            <a:r>
              <a:rPr lang="en-US" sz="1200" dirty="0"/>
              <a:t>Even though the numbers were calculated in Excel, we could have fitted a Linear Regression model like </a:t>
            </a:r>
            <a:r>
              <a:rPr lang="en-US" sz="1200" dirty="0" err="1"/>
              <a:t>Y</a:t>
            </a:r>
            <a:r>
              <a:rPr lang="en-US" sz="1200" baseline="-25000" dirty="0" err="1"/>
              <a:t>month</a:t>
            </a:r>
            <a:r>
              <a:rPr lang="en-US" sz="1200" baseline="-25000" dirty="0"/>
              <a:t> </a:t>
            </a:r>
            <a:r>
              <a:rPr lang="en-US" sz="1200" dirty="0"/>
              <a:t>= slope * </a:t>
            </a:r>
            <a:r>
              <a:rPr lang="en-US" sz="1200" dirty="0" err="1"/>
              <a:t>Y</a:t>
            </a:r>
            <a:r>
              <a:rPr lang="en-US" sz="1200" baseline="-25000" dirty="0" err="1"/>
              <a:t>month</a:t>
            </a:r>
            <a:r>
              <a:rPr lang="en-US" sz="1200" baseline="-25000" dirty="0"/>
              <a:t> – 12 </a:t>
            </a:r>
            <a:r>
              <a:rPr lang="en-US" sz="1200" dirty="0"/>
              <a:t>+ b, and obtain slope = 1 and b = delta above for all of them</a:t>
            </a:r>
            <a:endParaRPr lang="en-US" sz="1200" baseline="-25000" dirty="0"/>
          </a:p>
        </p:txBody>
      </p:sp>
      <p:pic>
        <p:nvPicPr>
          <p:cNvPr id="7" name="Picture 2" descr="Warning Sign | ID#: 13025 | Emoji.co.uk">
            <a:extLst>
              <a:ext uri="{FF2B5EF4-FFF2-40B4-BE49-F238E27FC236}">
                <a16:creationId xmlns:a16="http://schemas.microsoft.com/office/drawing/2014/main" id="{7B61F1FE-5FB6-A64A-B827-5DEDEFF41D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781" y="6397921"/>
            <a:ext cx="208288" cy="208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06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C6D84-8027-2963-EE79-0F1E7273C5F0}"/>
              </a:ext>
            </a:extLst>
          </p:cNvPr>
          <p:cNvSpPr>
            <a:spLocks noGrp="1"/>
          </p:cNvSpPr>
          <p:nvPr>
            <p:ph type="title"/>
          </p:nvPr>
        </p:nvSpPr>
        <p:spPr>
          <a:xfrm>
            <a:off x="260350" y="100012"/>
            <a:ext cx="9169400" cy="498475"/>
          </a:xfrm>
        </p:spPr>
        <p:txBody>
          <a:bodyPr>
            <a:normAutofit fontScale="90000"/>
          </a:bodyPr>
          <a:lstStyle/>
          <a:p>
            <a:r>
              <a:rPr lang="en-US" sz="4000" dirty="0">
                <a:solidFill>
                  <a:srgbClr val="00B050"/>
                </a:solidFill>
              </a:rPr>
              <a:t>Forecast intake summary</a:t>
            </a:r>
            <a:endParaRPr lang="en-US" sz="4000" dirty="0"/>
          </a:p>
        </p:txBody>
      </p:sp>
      <p:sp>
        <p:nvSpPr>
          <p:cNvPr id="18" name="TextBox 17">
            <a:extLst>
              <a:ext uri="{FF2B5EF4-FFF2-40B4-BE49-F238E27FC236}">
                <a16:creationId xmlns:a16="http://schemas.microsoft.com/office/drawing/2014/main" id="{B90D30C7-62C1-C0AE-8C2A-E19F466CFDEA}"/>
              </a:ext>
            </a:extLst>
          </p:cNvPr>
          <p:cNvSpPr txBox="1"/>
          <p:nvPr/>
        </p:nvSpPr>
        <p:spPr>
          <a:xfrm>
            <a:off x="6096000" y="5752240"/>
            <a:ext cx="6214408" cy="461665"/>
          </a:xfrm>
          <a:prstGeom prst="rect">
            <a:avLst/>
          </a:prstGeom>
          <a:noFill/>
        </p:spPr>
        <p:txBody>
          <a:bodyPr wrap="square">
            <a:spAutoFit/>
          </a:bodyPr>
          <a:lstStyle/>
          <a:p>
            <a:r>
              <a:rPr lang="en-US" sz="1200" dirty="0"/>
              <a:t>More details in ‘submission_forecast_net_intake.xlsx’, forecast by Product x Country can be found in ‘saved_forecast_intake.csv’</a:t>
            </a:r>
          </a:p>
        </p:txBody>
      </p:sp>
      <p:pic>
        <p:nvPicPr>
          <p:cNvPr id="6" name="Picture 5">
            <a:extLst>
              <a:ext uri="{FF2B5EF4-FFF2-40B4-BE49-F238E27FC236}">
                <a16:creationId xmlns:a16="http://schemas.microsoft.com/office/drawing/2014/main" id="{6872D034-CA9A-8836-7B98-250393FE12A6}"/>
              </a:ext>
            </a:extLst>
          </p:cNvPr>
          <p:cNvPicPr>
            <a:picLocks noChangeAspect="1"/>
          </p:cNvPicPr>
          <p:nvPr/>
        </p:nvPicPr>
        <p:blipFill>
          <a:blip r:embed="rId2"/>
          <a:stretch>
            <a:fillRect/>
          </a:stretch>
        </p:blipFill>
        <p:spPr>
          <a:xfrm>
            <a:off x="260351" y="839819"/>
            <a:ext cx="4832350" cy="1921842"/>
          </a:xfrm>
          <a:prstGeom prst="rect">
            <a:avLst/>
          </a:prstGeom>
        </p:spPr>
      </p:pic>
      <p:pic>
        <p:nvPicPr>
          <p:cNvPr id="8" name="Picture 7">
            <a:extLst>
              <a:ext uri="{FF2B5EF4-FFF2-40B4-BE49-F238E27FC236}">
                <a16:creationId xmlns:a16="http://schemas.microsoft.com/office/drawing/2014/main" id="{3F4CE782-D0B3-14C6-CB5F-C180BBE275AC}"/>
              </a:ext>
            </a:extLst>
          </p:cNvPr>
          <p:cNvPicPr>
            <a:picLocks noChangeAspect="1"/>
          </p:cNvPicPr>
          <p:nvPr/>
        </p:nvPicPr>
        <p:blipFill>
          <a:blip r:embed="rId3"/>
          <a:stretch>
            <a:fillRect/>
          </a:stretch>
        </p:blipFill>
        <p:spPr>
          <a:xfrm>
            <a:off x="6235543" y="2221153"/>
            <a:ext cx="5137308" cy="2051726"/>
          </a:xfrm>
          <a:prstGeom prst="rect">
            <a:avLst/>
          </a:prstGeom>
        </p:spPr>
      </p:pic>
      <p:pic>
        <p:nvPicPr>
          <p:cNvPr id="10" name="Picture 9">
            <a:extLst>
              <a:ext uri="{FF2B5EF4-FFF2-40B4-BE49-F238E27FC236}">
                <a16:creationId xmlns:a16="http://schemas.microsoft.com/office/drawing/2014/main" id="{81DF2705-43AB-13EC-6850-54BCE1F65807}"/>
              </a:ext>
            </a:extLst>
          </p:cNvPr>
          <p:cNvPicPr>
            <a:picLocks noChangeAspect="1"/>
          </p:cNvPicPr>
          <p:nvPr/>
        </p:nvPicPr>
        <p:blipFill>
          <a:blip r:embed="rId4"/>
          <a:stretch>
            <a:fillRect/>
          </a:stretch>
        </p:blipFill>
        <p:spPr>
          <a:xfrm>
            <a:off x="260350" y="4096340"/>
            <a:ext cx="5042497" cy="2072619"/>
          </a:xfrm>
          <a:prstGeom prst="rect">
            <a:avLst/>
          </a:prstGeom>
        </p:spPr>
      </p:pic>
      <p:sp>
        <p:nvSpPr>
          <p:cNvPr id="3" name="TextBox 2">
            <a:extLst>
              <a:ext uri="{FF2B5EF4-FFF2-40B4-BE49-F238E27FC236}">
                <a16:creationId xmlns:a16="http://schemas.microsoft.com/office/drawing/2014/main" id="{D1878289-30A0-BBA1-CE9C-2F9ED0ED890D}"/>
              </a:ext>
            </a:extLst>
          </p:cNvPr>
          <p:cNvSpPr txBox="1"/>
          <p:nvPr/>
        </p:nvSpPr>
        <p:spPr>
          <a:xfrm>
            <a:off x="6096000" y="5132649"/>
            <a:ext cx="6214408" cy="276999"/>
          </a:xfrm>
          <a:prstGeom prst="rect">
            <a:avLst/>
          </a:prstGeom>
          <a:noFill/>
        </p:spPr>
        <p:txBody>
          <a:bodyPr wrap="square">
            <a:spAutoFit/>
          </a:bodyPr>
          <a:lstStyle/>
          <a:p>
            <a:r>
              <a:rPr lang="en-US" sz="1200" dirty="0"/>
              <a:t>The forecast extends historical patterns into the future, and it looks “reasonable”</a:t>
            </a:r>
          </a:p>
        </p:txBody>
      </p:sp>
    </p:spTree>
    <p:extLst>
      <p:ext uri="{BB962C8B-B14F-4D97-AF65-F5344CB8AC3E}">
        <p14:creationId xmlns:p14="http://schemas.microsoft.com/office/powerpoint/2010/main" val="309047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813</TotalTime>
  <Words>2152</Words>
  <Application>Microsoft Office PowerPoint</Application>
  <PresentationFormat>Widescreen</PresentationFormat>
  <Paragraphs>150</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Mulish</vt:lpstr>
      <vt:lpstr>Wingdings</vt:lpstr>
      <vt:lpstr>Office Theme</vt:lpstr>
      <vt:lpstr>Forecasting Spotify’s Customers 🎵</vt:lpstr>
      <vt:lpstr>Analysis overview</vt:lpstr>
      <vt:lpstr>Datasets 📈</vt:lpstr>
      <vt:lpstr>Meet the products💪</vt:lpstr>
      <vt:lpstr>Part 1: forecast intake</vt:lpstr>
      <vt:lpstr>Exploring dataset 1 🔎</vt:lpstr>
      <vt:lpstr>PowerPoint Presentation</vt:lpstr>
      <vt:lpstr>PowerPoint Presentation</vt:lpstr>
      <vt:lpstr>Forecast intake summary</vt:lpstr>
      <vt:lpstr>Part 2: forecast net customers retained</vt:lpstr>
      <vt:lpstr>Forecast net customers: approach</vt:lpstr>
      <vt:lpstr>Before forecasting, let’s build some intuition 🤔</vt:lpstr>
      <vt:lpstr>Before forecasting, let’s build some intuition 🤔</vt:lpstr>
      <vt:lpstr>Before forecasting, let’s build some intuition 🤔</vt:lpstr>
      <vt:lpstr>Before forecasting, let’s build some intuition 🤔</vt:lpstr>
      <vt:lpstr>Before forecasting, let’s build some intuition 🤔</vt:lpstr>
      <vt:lpstr>Armed with intuition, we can now forecast =)</vt:lpstr>
      <vt:lpstr>Baseline approach: methodology</vt:lpstr>
      <vt:lpstr>Baseline approach: results</vt:lpstr>
      <vt:lpstr>ML approach: results</vt:lpstr>
      <vt:lpstr>ML approach: results</vt:lpstr>
      <vt:lpstr>Conclusions and other paths of analysis</vt:lpstr>
      <vt:lpstr>Conclusions and other paths of analysis</vt:lpstr>
      <vt:lpstr>Conclusions and other paths of analysis</vt:lpstr>
      <vt:lpstr>Questions?</vt:lpstr>
      <vt:lpstr>Thank you!</vt:lpstr>
      <vt:lpstr>Appendix: files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Spotify’s Customers</dc:title>
  <dc:creator>pablo</dc:creator>
  <cp:lastModifiedBy>pablo</cp:lastModifiedBy>
  <cp:revision>32</cp:revision>
  <dcterms:created xsi:type="dcterms:W3CDTF">2023-07-12T18:16:00Z</dcterms:created>
  <dcterms:modified xsi:type="dcterms:W3CDTF">2023-07-17T07:30:25Z</dcterms:modified>
</cp:coreProperties>
</file>